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405" r:id="rId2"/>
    <p:sldId id="434" r:id="rId3"/>
    <p:sldId id="453" r:id="rId4"/>
    <p:sldId id="474" r:id="rId5"/>
    <p:sldId id="475" r:id="rId6"/>
    <p:sldId id="484" r:id="rId7"/>
    <p:sldId id="490" r:id="rId8"/>
    <p:sldId id="483" r:id="rId9"/>
    <p:sldId id="485" r:id="rId10"/>
    <p:sldId id="486" r:id="rId11"/>
    <p:sldId id="487" r:id="rId12"/>
    <p:sldId id="496" r:id="rId13"/>
    <p:sldId id="488" r:id="rId14"/>
    <p:sldId id="447" r:id="rId15"/>
    <p:sldId id="491" r:id="rId16"/>
    <p:sldId id="448" r:id="rId17"/>
    <p:sldId id="495" r:id="rId18"/>
    <p:sldId id="444" r:id="rId19"/>
    <p:sldId id="449" r:id="rId20"/>
    <p:sldId id="450" r:id="rId21"/>
    <p:sldId id="524" r:id="rId22"/>
    <p:sldId id="492" r:id="rId23"/>
    <p:sldId id="493" r:id="rId24"/>
    <p:sldId id="497" r:id="rId25"/>
    <p:sldId id="498" r:id="rId26"/>
    <p:sldId id="494" r:id="rId27"/>
    <p:sldId id="456" r:id="rId28"/>
    <p:sldId id="451" r:id="rId29"/>
    <p:sldId id="499" r:id="rId30"/>
    <p:sldId id="452" r:id="rId31"/>
    <p:sldId id="501" r:id="rId32"/>
    <p:sldId id="503" r:id="rId33"/>
    <p:sldId id="505" r:id="rId34"/>
    <p:sldId id="507" r:id="rId35"/>
    <p:sldId id="508" r:id="rId36"/>
    <p:sldId id="510" r:id="rId37"/>
    <p:sldId id="512" r:id="rId38"/>
    <p:sldId id="514" r:id="rId39"/>
    <p:sldId id="515" r:id="rId40"/>
    <p:sldId id="513" r:id="rId41"/>
    <p:sldId id="470" r:id="rId42"/>
    <p:sldId id="516" r:id="rId43"/>
    <p:sldId id="517" r:id="rId44"/>
    <p:sldId id="518" r:id="rId45"/>
    <p:sldId id="476" r:id="rId46"/>
    <p:sldId id="477" r:id="rId47"/>
    <p:sldId id="519" r:id="rId48"/>
    <p:sldId id="511" r:id="rId49"/>
    <p:sldId id="464" r:id="rId50"/>
    <p:sldId id="465" r:id="rId51"/>
    <p:sldId id="466" r:id="rId52"/>
    <p:sldId id="520" r:id="rId53"/>
    <p:sldId id="521" r:id="rId54"/>
    <p:sldId id="522" r:id="rId55"/>
    <p:sldId id="523" r:id="rId56"/>
    <p:sldId id="525" r:id="rId57"/>
    <p:sldId id="482" r:id="rId58"/>
    <p:sldId id="439" r:id="rId59"/>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
    <p:restoredTop sz="82656"/>
  </p:normalViewPr>
  <p:slideViewPr>
    <p:cSldViewPr snapToGrid="0">
      <p:cViewPr varScale="1">
        <p:scale>
          <a:sx n="105" d="100"/>
          <a:sy n="105" d="100"/>
        </p:scale>
        <p:origin x="12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12.12.2023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1786610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315126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1427935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2065010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2369280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97610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2980865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1290429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1554379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Neden ihtiyaç duyuyorum</a:t>
            </a:r>
          </a:p>
          <a:p>
            <a:endParaRPr lang="en-TR" dirty="0"/>
          </a:p>
          <a:p>
            <a:r>
              <a:rPr lang="en-TR" dirty="0"/>
              <a:t>Doğası gereği, hep sabit uzunlukta girdi ve çıktı ve başarının yüksek olması</a:t>
            </a:r>
          </a:p>
          <a:p>
            <a:r>
              <a:rPr lang="en-TR" dirty="0"/>
              <a:t>Çok kaynak kullanmaya başlıyorlar</a:t>
            </a:r>
          </a:p>
          <a:p>
            <a:endParaRPr lang="en-TR"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399781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2111941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TEKRAR HATIRLAYALIM</a:t>
            </a:r>
          </a:p>
          <a:p>
            <a:endParaRPr lang="en-US" dirty="0"/>
          </a:p>
          <a:p>
            <a:pPr algn="l">
              <a:buFont typeface="+mj-lt"/>
              <a:buAutoNum type="arabicPeriod"/>
            </a:pPr>
            <a:r>
              <a:rPr lang="en-US" b="0" i="0" dirty="0">
                <a:solidFill>
                  <a:srgbClr val="D1D5DB"/>
                </a:solidFill>
                <a:effectLst/>
                <a:latin typeface="Söhne"/>
              </a:rPr>
              <a:t>Dizi-</a:t>
            </a:r>
            <a:r>
              <a:rPr lang="en-US" b="0" i="0" dirty="0" err="1">
                <a:solidFill>
                  <a:srgbClr val="D1D5DB"/>
                </a:solidFill>
                <a:effectLst/>
                <a:latin typeface="Söhne"/>
              </a:rPr>
              <a:t>dizine</a:t>
            </a:r>
            <a:r>
              <a:rPr lang="en-US" b="0" i="0" dirty="0">
                <a:solidFill>
                  <a:srgbClr val="D1D5DB"/>
                </a:solidFill>
                <a:effectLst/>
                <a:latin typeface="Söhne"/>
              </a:rPr>
              <a:t> </a:t>
            </a:r>
            <a:r>
              <a:rPr lang="en-US" b="0" i="0" dirty="0" err="1">
                <a:solidFill>
                  <a:srgbClr val="D1D5DB"/>
                </a:solidFill>
                <a:effectLst/>
                <a:latin typeface="Söhne"/>
              </a:rPr>
              <a:t>görevler</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çıkışın</a:t>
            </a:r>
            <a:r>
              <a:rPr lang="en-US" b="0" i="0" dirty="0">
                <a:solidFill>
                  <a:srgbClr val="D1D5DB"/>
                </a:solidFill>
                <a:effectLst/>
                <a:latin typeface="Söhne"/>
              </a:rPr>
              <a:t> her </a:t>
            </a:r>
            <a:r>
              <a:rPr lang="en-US" b="0" i="0" dirty="0" err="1">
                <a:solidFill>
                  <a:srgbClr val="D1D5DB"/>
                </a:solidFill>
                <a:effectLst/>
                <a:latin typeface="Söhne"/>
              </a:rPr>
              <a:t>ikisinin</a:t>
            </a:r>
            <a:r>
              <a:rPr lang="en-US" b="0" i="0" dirty="0">
                <a:solidFill>
                  <a:srgbClr val="D1D5DB"/>
                </a:solidFill>
                <a:effectLst/>
                <a:latin typeface="Söhne"/>
              </a:rPr>
              <a:t> de </a:t>
            </a:r>
            <a:r>
              <a:rPr lang="en-US" b="0" i="0" dirty="0" err="1">
                <a:solidFill>
                  <a:srgbClr val="D1D5DB"/>
                </a:solidFill>
                <a:effectLst/>
                <a:latin typeface="Söhne"/>
              </a:rPr>
              <a:t>değişken</a:t>
            </a:r>
            <a:r>
              <a:rPr lang="en-US" b="0" i="0" dirty="0">
                <a:solidFill>
                  <a:srgbClr val="D1D5DB"/>
                </a:solidFill>
                <a:effectLst/>
                <a:latin typeface="Söhne"/>
              </a:rPr>
              <a:t> </a:t>
            </a:r>
            <a:r>
              <a:rPr lang="en-US" b="0" i="0" dirty="0" err="1">
                <a:solidFill>
                  <a:srgbClr val="D1D5DB"/>
                </a:solidFill>
                <a:effectLst/>
                <a:latin typeface="Söhne"/>
              </a:rPr>
              <a:t>uzunlukta</a:t>
            </a:r>
            <a:r>
              <a:rPr lang="en-US" b="0" i="0" dirty="0">
                <a:solidFill>
                  <a:srgbClr val="D1D5DB"/>
                </a:solidFill>
                <a:effectLst/>
                <a:latin typeface="Söhne"/>
              </a:rPr>
              <a:t> </a:t>
            </a:r>
            <a:r>
              <a:rPr lang="en-US" b="0" i="0" dirty="0" err="1">
                <a:solidFill>
                  <a:srgbClr val="D1D5DB"/>
                </a:solidFill>
                <a:effectLst/>
                <a:latin typeface="Söhne"/>
              </a:rPr>
              <a:t>diziler</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dizi-dizi </a:t>
            </a:r>
            <a:r>
              <a:rPr lang="en-US" b="0" i="0" dirty="0" err="1">
                <a:solidFill>
                  <a:srgbClr val="D1D5DB"/>
                </a:solidFill>
                <a:effectLst/>
                <a:latin typeface="Söhne"/>
              </a:rPr>
              <a:t>görevleri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özel</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tasarlanmıştır</a:t>
            </a:r>
            <a:r>
              <a:rPr lang="en-US" b="0" i="0" dirty="0">
                <a:solidFill>
                  <a:srgbClr val="D1D5DB"/>
                </a:solidFill>
                <a:effectLst/>
                <a:latin typeface="Söhne"/>
              </a:rPr>
              <a:t>. Bu,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özetleme</a:t>
            </a:r>
            <a:r>
              <a:rPr lang="en-US" b="0" i="0" dirty="0">
                <a:solidFill>
                  <a:srgbClr val="D1D5DB"/>
                </a:solidFill>
                <a:effectLst/>
                <a:latin typeface="Söhne"/>
              </a:rPr>
              <a:t>, </a:t>
            </a:r>
            <a:r>
              <a:rPr lang="en-US" b="0" i="0" dirty="0" err="1">
                <a:solidFill>
                  <a:srgbClr val="D1D5DB"/>
                </a:solidFill>
                <a:effectLst/>
                <a:latin typeface="Söhne"/>
              </a:rPr>
              <a:t>sohbet</a:t>
            </a:r>
            <a:r>
              <a:rPr lang="en-US" b="0" i="0" dirty="0">
                <a:solidFill>
                  <a:srgbClr val="D1D5DB"/>
                </a:solidFill>
                <a:effectLst/>
                <a:latin typeface="Söhne"/>
              </a:rPr>
              <a:t> </a:t>
            </a:r>
            <a:r>
              <a:rPr lang="en-US" b="0" i="0" dirty="0" err="1">
                <a:solidFill>
                  <a:srgbClr val="D1D5DB"/>
                </a:solidFill>
                <a:effectLst/>
                <a:latin typeface="Söhne"/>
              </a:rPr>
              <a:t>botu</a:t>
            </a:r>
            <a:r>
              <a:rPr lang="en-US" b="0" i="0" dirty="0">
                <a:solidFill>
                  <a:srgbClr val="D1D5DB"/>
                </a:solidFill>
                <a:effectLst/>
                <a:latin typeface="Söhne"/>
              </a:rPr>
              <a:t> </a:t>
            </a:r>
            <a:r>
              <a:rPr lang="en-US" b="0" i="0" dirty="0" err="1">
                <a:solidFill>
                  <a:srgbClr val="D1D5DB"/>
                </a:solidFill>
                <a:effectLst/>
                <a:latin typeface="Söhne"/>
              </a:rPr>
              <a:t>yanıtları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konuşma</a:t>
            </a:r>
            <a:r>
              <a:rPr lang="en-US" b="0" i="0" dirty="0">
                <a:solidFill>
                  <a:srgbClr val="D1D5DB"/>
                </a:solidFill>
                <a:effectLst/>
                <a:latin typeface="Söhne"/>
              </a:rPr>
              <a:t> </a:t>
            </a:r>
            <a:r>
              <a:rPr lang="en-US" b="0" i="0" dirty="0" err="1">
                <a:solidFill>
                  <a:srgbClr val="D1D5DB"/>
                </a:solidFill>
                <a:effectLst/>
                <a:latin typeface="Söhne"/>
              </a:rPr>
              <a:t>tanıma</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görevleri</a:t>
            </a:r>
            <a:r>
              <a:rPr lang="en-US" b="0" i="0" dirty="0">
                <a:solidFill>
                  <a:srgbClr val="D1D5DB"/>
                </a:solidFill>
                <a:effectLst/>
                <a:latin typeface="Söhne"/>
              </a:rPr>
              <a:t> </a:t>
            </a:r>
            <a:r>
              <a:rPr lang="en-US" b="0" i="0" dirty="0" err="1">
                <a:solidFill>
                  <a:srgbClr val="D1D5DB"/>
                </a:solidFill>
                <a:effectLst/>
                <a:latin typeface="Söhne"/>
              </a:rPr>
              <a:t>içerir</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ise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yapısı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seq2seq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içinde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yapı</a:t>
            </a:r>
            <a:r>
              <a:rPr lang="en-US" b="0" i="0" dirty="0">
                <a:solidFill>
                  <a:srgbClr val="D1D5DB"/>
                </a:solidFill>
                <a:effectLst/>
                <a:latin typeface="Söhne"/>
              </a:rPr>
              <a:t> </a:t>
            </a:r>
            <a:r>
              <a:rPr lang="en-US" b="0" i="0" dirty="0" err="1">
                <a:solidFill>
                  <a:srgbClr val="D1D5DB"/>
                </a:solidFill>
                <a:effectLst/>
                <a:latin typeface="Söhne"/>
              </a:rPr>
              <a:t>taşı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ağı</a:t>
            </a:r>
            <a:r>
              <a:rPr lang="en-US" b="0" i="0" dirty="0">
                <a:solidFill>
                  <a:srgbClr val="D1D5DB"/>
                </a:solidFill>
                <a:effectLst/>
                <a:latin typeface="Söhne"/>
              </a:rPr>
              <a:t> </a:t>
            </a:r>
            <a:r>
              <a:rPr lang="en-US" b="0" i="0" dirty="0" err="1">
                <a:solidFill>
                  <a:srgbClr val="D1D5DB"/>
                </a:solidFill>
                <a:effectLst/>
                <a:latin typeface="Söhne"/>
              </a:rPr>
              <a:t>mimarisidir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Kodlayıcı-çözücü</a:t>
            </a:r>
            <a:r>
              <a:rPr lang="en-US" b="0" i="0" dirty="0">
                <a:solidFill>
                  <a:srgbClr val="D1D5DB"/>
                </a:solidFill>
                <a:effectLst/>
                <a:latin typeface="Söhne"/>
              </a:rPr>
              <a:t> </a:t>
            </a:r>
            <a:r>
              <a:rPr lang="en-US" b="0" i="0" dirty="0" err="1">
                <a:solidFill>
                  <a:srgbClr val="D1D5DB"/>
                </a:solidFill>
                <a:effectLst/>
                <a:latin typeface="Söhne"/>
              </a:rPr>
              <a:t>mimarisi</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dizisini</a:t>
            </a:r>
            <a:r>
              <a:rPr lang="en-US" b="0" i="0" dirty="0">
                <a:solidFill>
                  <a:srgbClr val="D1D5DB"/>
                </a:solidFill>
                <a:effectLst/>
                <a:latin typeface="Söhne"/>
              </a:rPr>
              <a:t> </a:t>
            </a:r>
            <a:r>
              <a:rPr lang="en-US" b="0" i="0" dirty="0" err="1">
                <a:solidFill>
                  <a:srgbClr val="D1D5DB"/>
                </a:solidFill>
                <a:effectLst/>
                <a:latin typeface="Söhne"/>
              </a:rPr>
              <a:t>işleyen</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sabit</a:t>
            </a:r>
            <a:r>
              <a:rPr lang="en-US" b="0" i="0" dirty="0">
                <a:solidFill>
                  <a:srgbClr val="D1D5DB"/>
                </a:solidFill>
                <a:effectLst/>
                <a:latin typeface="Söhne"/>
              </a:rPr>
              <a:t> </a:t>
            </a:r>
            <a:r>
              <a:rPr lang="en-US" b="0" i="0" dirty="0" err="1">
                <a:solidFill>
                  <a:srgbClr val="D1D5DB"/>
                </a:solidFill>
                <a:effectLst/>
                <a:latin typeface="Söhne"/>
              </a:rPr>
              <a:t>uzunluklu</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vektöre</a:t>
            </a:r>
            <a:r>
              <a:rPr lang="en-US" b="0" i="0" dirty="0">
                <a:solidFill>
                  <a:srgbClr val="D1D5DB"/>
                </a:solidFill>
                <a:effectLst/>
                <a:latin typeface="Söhne"/>
              </a:rPr>
              <a:t> (</a:t>
            </a:r>
            <a:r>
              <a:rPr lang="en-US" b="0" i="0" dirty="0" err="1">
                <a:solidFill>
                  <a:srgbClr val="D1D5DB"/>
                </a:solidFill>
                <a:effectLst/>
                <a:latin typeface="Söhne"/>
              </a:rPr>
              <a:t>bağlam</a:t>
            </a:r>
            <a:r>
              <a:rPr lang="en-US" b="0" i="0" dirty="0">
                <a:solidFill>
                  <a:srgbClr val="D1D5DB"/>
                </a:solidFill>
                <a:effectLst/>
                <a:latin typeface="Söhne"/>
              </a:rPr>
              <a:t> </a:t>
            </a:r>
            <a:r>
              <a:rPr lang="en-US" b="0" i="0" dirty="0" err="1">
                <a:solidFill>
                  <a:srgbClr val="D1D5DB"/>
                </a:solidFill>
                <a:effectLst/>
                <a:latin typeface="Söhne"/>
              </a:rPr>
              <a:t>vektörü</a:t>
            </a:r>
            <a:r>
              <a:rPr lang="en-US" b="0" i="0" dirty="0">
                <a:solidFill>
                  <a:srgbClr val="D1D5DB"/>
                </a:solidFill>
                <a:effectLst/>
                <a:latin typeface="Söhne"/>
              </a:rPr>
              <a:t>) </a:t>
            </a:r>
            <a:r>
              <a:rPr lang="en-US" b="0" i="0" dirty="0" err="1">
                <a:solidFill>
                  <a:srgbClr val="D1D5DB"/>
                </a:solidFill>
                <a:effectLst/>
                <a:latin typeface="Söhne"/>
              </a:rPr>
              <a:t>kodlayan</a:t>
            </a:r>
            <a:r>
              <a:rPr lang="en-US" b="0" i="0" dirty="0">
                <a:solidFill>
                  <a:srgbClr val="D1D5DB"/>
                </a:solidFill>
                <a:effectLst/>
                <a:latin typeface="Söhne"/>
              </a:rPr>
              <a:t> </a:t>
            </a:r>
            <a:r>
              <a:rPr lang="en-US" b="0" i="0" dirty="0" err="1">
                <a:solidFill>
                  <a:srgbClr val="D1D5DB"/>
                </a:solidFill>
                <a:effectLst/>
                <a:latin typeface="Söhne"/>
              </a:rPr>
              <a:t>kodlayıcıyı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Bu </a:t>
            </a:r>
            <a:r>
              <a:rPr lang="en-US" b="0" i="0" dirty="0" err="1">
                <a:solidFill>
                  <a:srgbClr val="D1D5DB"/>
                </a:solidFill>
                <a:effectLst/>
                <a:latin typeface="Söhne"/>
              </a:rPr>
              <a:t>vektör</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sonra</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tarafından</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dizisini</a:t>
            </a:r>
            <a:r>
              <a:rPr lang="en-US" b="0" i="0" dirty="0">
                <a:solidFill>
                  <a:srgbClr val="D1D5DB"/>
                </a:solidFill>
                <a:effectLst/>
                <a:latin typeface="Söhne"/>
              </a:rPr>
              <a:t> </a:t>
            </a:r>
            <a:r>
              <a:rPr lang="en-US" b="0" i="0" dirty="0" err="1">
                <a:solidFill>
                  <a:srgbClr val="D1D5DB"/>
                </a:solidFill>
                <a:effectLst/>
                <a:latin typeface="Söhne"/>
              </a:rPr>
              <a:t>oluşturmak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kullanılır</a:t>
            </a:r>
            <a:r>
              <a:rPr lang="en-US" b="0" i="0" dirty="0">
                <a:solidFill>
                  <a:srgbClr val="D1D5DB"/>
                </a:solidFill>
                <a:effectLst/>
                <a:latin typeface="Söhne"/>
              </a:rPr>
              <a:t>. Bu </a:t>
            </a:r>
            <a:r>
              <a:rPr lang="en-US" b="0" i="0" dirty="0" err="1">
                <a:solidFill>
                  <a:srgbClr val="D1D5DB"/>
                </a:solidFill>
                <a:effectLst/>
                <a:latin typeface="Söhne"/>
              </a:rPr>
              <a:t>mimari</a:t>
            </a:r>
            <a:r>
              <a:rPr lang="en-US" b="0" i="0" dirty="0">
                <a:solidFill>
                  <a:srgbClr val="D1D5DB"/>
                </a:solidFill>
                <a:effectLst/>
                <a:latin typeface="Söhne"/>
              </a:rPr>
              <a:t> </a:t>
            </a:r>
            <a:r>
              <a:rPr lang="en-US" b="0" i="0" dirty="0" err="1">
                <a:solidFill>
                  <a:srgbClr val="D1D5DB"/>
                </a:solidFill>
                <a:effectLst/>
                <a:latin typeface="Söhne"/>
              </a:rPr>
              <a:t>değişken</a:t>
            </a:r>
            <a:r>
              <a:rPr lang="en-US" b="0" i="0" dirty="0">
                <a:solidFill>
                  <a:srgbClr val="D1D5DB"/>
                </a:solidFill>
                <a:effectLst/>
                <a:latin typeface="Söhne"/>
              </a:rPr>
              <a:t> </a:t>
            </a:r>
            <a:r>
              <a:rPr lang="en-US" b="0" i="0" dirty="0" err="1">
                <a:solidFill>
                  <a:srgbClr val="D1D5DB"/>
                </a:solidFill>
                <a:effectLst/>
                <a:latin typeface="Söhne"/>
              </a:rPr>
              <a:t>uzunluktaki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dizileriyle</a:t>
            </a:r>
            <a:r>
              <a:rPr lang="en-US" b="0" i="0" dirty="0">
                <a:solidFill>
                  <a:srgbClr val="D1D5DB"/>
                </a:solidFill>
                <a:effectLst/>
                <a:latin typeface="Söhne"/>
              </a:rPr>
              <a:t> </a:t>
            </a:r>
            <a:r>
              <a:rPr lang="en-US" b="0" i="0" dirty="0" err="1">
                <a:solidFill>
                  <a:srgbClr val="D1D5DB"/>
                </a:solidFill>
                <a:effectLst/>
                <a:latin typeface="Söhne"/>
              </a:rPr>
              <a:t>çalışmayı</a:t>
            </a:r>
            <a:r>
              <a:rPr lang="en-US" b="0" i="0" dirty="0">
                <a:solidFill>
                  <a:srgbClr val="D1D5DB"/>
                </a:solidFill>
                <a:effectLst/>
                <a:latin typeface="Söhne"/>
              </a:rPr>
              <a:t> </a:t>
            </a:r>
            <a:r>
              <a:rPr lang="en-US" b="0" i="0" dirty="0" err="1">
                <a:solidFill>
                  <a:srgbClr val="D1D5DB"/>
                </a:solidFill>
                <a:effectLst/>
                <a:latin typeface="Söhne"/>
              </a:rPr>
              <a:t>mümkün</a:t>
            </a:r>
            <a:r>
              <a:rPr lang="en-US" b="0" i="0" dirty="0">
                <a:solidFill>
                  <a:srgbClr val="D1D5DB"/>
                </a:solidFill>
                <a:effectLst/>
                <a:latin typeface="Söhne"/>
              </a:rPr>
              <a:t> </a:t>
            </a:r>
            <a:r>
              <a:rPr lang="en-US" b="0" i="0" dirty="0" err="1">
                <a:solidFill>
                  <a:srgbClr val="D1D5DB"/>
                </a:solidFill>
                <a:effectLst/>
                <a:latin typeface="Söhne"/>
              </a:rPr>
              <a:t>kılar</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ise</a:t>
            </a:r>
            <a:r>
              <a:rPr lang="en-US" b="0" i="0" dirty="0">
                <a:solidFill>
                  <a:srgbClr val="D1D5DB"/>
                </a:solidFill>
                <a:effectLst/>
                <a:latin typeface="Söhne"/>
              </a:rPr>
              <a:t> seq2seq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içinde</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bileşenler</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modelidir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mesafeli</a:t>
            </a:r>
            <a:r>
              <a:rPr lang="en-US" b="0" i="0" dirty="0">
                <a:solidFill>
                  <a:srgbClr val="D1D5DB"/>
                </a:solidFill>
                <a:effectLst/>
                <a:latin typeface="Söhne"/>
              </a:rPr>
              <a:t> </a:t>
            </a:r>
            <a:r>
              <a:rPr lang="en-US" b="0" i="0" dirty="0" err="1">
                <a:solidFill>
                  <a:srgbClr val="D1D5DB"/>
                </a:solidFill>
                <a:effectLst/>
                <a:latin typeface="Söhne"/>
              </a:rPr>
              <a:t>bağımlılıklar</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geleneksel</a:t>
            </a:r>
            <a:r>
              <a:rPr lang="en-US" b="0" i="0" dirty="0">
                <a:solidFill>
                  <a:srgbClr val="D1D5DB"/>
                </a:solidFill>
                <a:effectLst/>
                <a:latin typeface="Söhne"/>
              </a:rPr>
              <a:t> </a:t>
            </a:r>
            <a:r>
              <a:rPr lang="en-US" b="0" i="0" dirty="0" err="1">
                <a:solidFill>
                  <a:srgbClr val="D1D5DB"/>
                </a:solidFill>
                <a:effectLst/>
                <a:latin typeface="Söhne"/>
              </a:rPr>
              <a:t>RNN'lere</a:t>
            </a:r>
            <a:r>
              <a:rPr lang="en-US" b="0" i="0" dirty="0">
                <a:solidFill>
                  <a:srgbClr val="D1D5DB"/>
                </a:solidFill>
                <a:effectLst/>
                <a:latin typeface="Söhne"/>
              </a:rPr>
              <a:t> </a:t>
            </a:r>
            <a:r>
              <a:rPr lang="en-US" b="0" i="0" dirty="0" err="1">
                <a:solidFill>
                  <a:srgbClr val="D1D5DB"/>
                </a:solidFill>
                <a:effectLst/>
                <a:latin typeface="Söhne"/>
              </a:rPr>
              <a:t>kıyasla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içindeki</a:t>
            </a:r>
            <a:r>
              <a:rPr lang="en-US" b="0" i="0" dirty="0">
                <a:solidFill>
                  <a:srgbClr val="D1D5DB"/>
                </a:solidFill>
                <a:effectLst/>
                <a:latin typeface="Söhne"/>
              </a:rPr>
              <a:t> </a:t>
            </a:r>
            <a:r>
              <a:rPr lang="en-US" b="0" i="0" dirty="0" err="1">
                <a:solidFill>
                  <a:srgbClr val="D1D5DB"/>
                </a:solidFill>
                <a:effectLst/>
                <a:latin typeface="Söhne"/>
              </a:rPr>
              <a:t>öğeler</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mesafeli</a:t>
            </a:r>
            <a:r>
              <a:rPr lang="en-US" b="0" i="0" dirty="0">
                <a:solidFill>
                  <a:srgbClr val="D1D5DB"/>
                </a:solidFill>
                <a:effectLst/>
                <a:latin typeface="Söhne"/>
              </a:rPr>
              <a:t> </a:t>
            </a:r>
            <a:r>
              <a:rPr lang="en-US" b="0" i="0" dirty="0" err="1">
                <a:solidFill>
                  <a:srgbClr val="D1D5DB"/>
                </a:solidFill>
                <a:effectLst/>
                <a:latin typeface="Söhne"/>
              </a:rPr>
              <a:t>bağımlılıkları</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iyi</a:t>
            </a:r>
            <a:r>
              <a:rPr lang="en-US" b="0" i="0" dirty="0">
                <a:solidFill>
                  <a:srgbClr val="D1D5DB"/>
                </a:solidFill>
                <a:effectLst/>
                <a:latin typeface="Söhne"/>
              </a:rPr>
              <a:t> </a:t>
            </a:r>
            <a:r>
              <a:rPr lang="en-US" b="0" i="0" dirty="0" err="1">
                <a:solidFill>
                  <a:srgbClr val="D1D5DB"/>
                </a:solidFill>
                <a:effectLst/>
                <a:latin typeface="Söhne"/>
              </a:rPr>
              <a:t>yakalayabilir</a:t>
            </a:r>
            <a:r>
              <a:rPr lang="en-US" b="0" i="0" dirty="0">
                <a:solidFill>
                  <a:srgbClr val="D1D5DB"/>
                </a:solidFill>
                <a:effectLst/>
                <a:latin typeface="Söhne"/>
              </a:rPr>
              <a:t>. Seq2seq </a:t>
            </a:r>
            <a:r>
              <a:rPr lang="en-US" b="0" i="0" dirty="0" err="1">
                <a:solidFill>
                  <a:srgbClr val="D1D5DB"/>
                </a:solidFill>
                <a:effectLst/>
                <a:latin typeface="Söhne"/>
              </a:rPr>
              <a:t>modellerinde</a:t>
            </a:r>
            <a:r>
              <a:rPr lang="en-US" b="0" i="0" dirty="0">
                <a:solidFill>
                  <a:srgbClr val="D1D5DB"/>
                </a:solidFill>
                <a:effectLst/>
                <a:latin typeface="Söhne"/>
              </a:rPr>
              <a:t> </a:t>
            </a:r>
            <a:r>
              <a:rPr lang="en-US" b="0" i="0" dirty="0" err="1">
                <a:solidFill>
                  <a:srgbClr val="D1D5DB"/>
                </a:solidFill>
                <a:effectLst/>
                <a:latin typeface="Söhne"/>
              </a:rPr>
              <a:t>kullanılan</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mekanizması</a:t>
            </a:r>
            <a:r>
              <a:rPr lang="en-US" b="0" i="0" dirty="0">
                <a:solidFill>
                  <a:srgbClr val="D1D5DB"/>
                </a:solidFill>
                <a:effectLst/>
                <a:latin typeface="Söhne"/>
              </a:rPr>
              <a:t>, </a:t>
            </a:r>
            <a:r>
              <a:rPr lang="en-US" b="0" i="0" dirty="0" err="1">
                <a:solidFill>
                  <a:srgbClr val="D1D5DB"/>
                </a:solidFill>
                <a:effectLst/>
                <a:latin typeface="Söhne"/>
              </a:rPr>
              <a:t>kodlama</a:t>
            </a:r>
            <a:r>
              <a:rPr lang="en-US" b="0" i="0" dirty="0">
                <a:solidFill>
                  <a:srgbClr val="D1D5DB"/>
                </a:solidFill>
                <a:effectLst/>
                <a:latin typeface="Söhne"/>
              </a:rPr>
              <a:t> </a:t>
            </a:r>
            <a:r>
              <a:rPr lang="en-US" b="0" i="0" dirty="0" err="1">
                <a:solidFill>
                  <a:srgbClr val="D1D5DB"/>
                </a:solidFill>
                <a:effectLst/>
                <a:latin typeface="Söhne"/>
              </a:rPr>
              <a:t>sırasında</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dizisinin</a:t>
            </a:r>
            <a:r>
              <a:rPr lang="en-US" b="0" i="0" dirty="0">
                <a:solidFill>
                  <a:srgbClr val="D1D5DB"/>
                </a:solidFill>
                <a:effectLst/>
                <a:latin typeface="Söhne"/>
              </a:rPr>
              <a:t> </a:t>
            </a:r>
            <a:r>
              <a:rPr lang="en-US" b="0" i="0" dirty="0" err="1">
                <a:solidFill>
                  <a:srgbClr val="D1D5DB"/>
                </a:solidFill>
                <a:effectLst/>
                <a:latin typeface="Söhne"/>
              </a:rPr>
              <a:t>ilgili</a:t>
            </a:r>
            <a:r>
              <a:rPr lang="en-US" b="0" i="0" dirty="0">
                <a:solidFill>
                  <a:srgbClr val="D1D5DB"/>
                </a:solidFill>
                <a:effectLst/>
                <a:latin typeface="Söhne"/>
              </a:rPr>
              <a:t> </a:t>
            </a:r>
            <a:r>
              <a:rPr lang="en-US" b="0" i="0" dirty="0" err="1">
                <a:solidFill>
                  <a:srgbClr val="D1D5DB"/>
                </a:solidFill>
                <a:effectLst/>
                <a:latin typeface="Söhne"/>
              </a:rPr>
              <a:t>kısımlarına</a:t>
            </a:r>
            <a:r>
              <a:rPr lang="en-US" b="0" i="0" dirty="0">
                <a:solidFill>
                  <a:srgbClr val="D1D5DB"/>
                </a:solidFill>
                <a:effectLst/>
                <a:latin typeface="Söhne"/>
              </a:rPr>
              <a:t> </a:t>
            </a:r>
            <a:r>
              <a:rPr lang="en-US" b="0" i="0" dirty="0" err="1">
                <a:solidFill>
                  <a:srgbClr val="D1D5DB"/>
                </a:solidFill>
                <a:effectLst/>
                <a:latin typeface="Söhne"/>
              </a:rPr>
              <a:t>odaklanmayı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oluşturulurken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vadeli</a:t>
            </a:r>
            <a:r>
              <a:rPr lang="en-US" b="0" i="0" dirty="0">
                <a:solidFill>
                  <a:srgbClr val="D1D5DB"/>
                </a:solidFill>
                <a:effectLst/>
                <a:latin typeface="Söhne"/>
              </a:rPr>
              <a:t> </a:t>
            </a:r>
            <a:r>
              <a:rPr lang="en-US" b="0" i="0" dirty="0" err="1">
                <a:solidFill>
                  <a:srgbClr val="D1D5DB"/>
                </a:solidFill>
                <a:effectLst/>
                <a:latin typeface="Söhne"/>
              </a:rPr>
              <a:t>bağımlılıkları</a:t>
            </a:r>
            <a:r>
              <a:rPr lang="en-US" b="0" i="0" dirty="0">
                <a:solidFill>
                  <a:srgbClr val="D1D5DB"/>
                </a:solidFill>
                <a:effectLst/>
                <a:latin typeface="Söhne"/>
              </a:rPr>
              <a:t> </a:t>
            </a:r>
            <a:r>
              <a:rPr lang="en-US" b="0" i="0" dirty="0" err="1">
                <a:solidFill>
                  <a:srgbClr val="D1D5DB"/>
                </a:solidFill>
                <a:effectLst/>
                <a:latin typeface="Söhne"/>
              </a:rPr>
              <a:t>modellemeyi</a:t>
            </a:r>
            <a:r>
              <a:rPr lang="en-US" b="0" i="0" dirty="0">
                <a:solidFill>
                  <a:srgbClr val="D1D5DB"/>
                </a:solidFill>
                <a:effectLst/>
                <a:latin typeface="Söhne"/>
              </a:rPr>
              <a:t> </a:t>
            </a:r>
            <a:r>
              <a:rPr lang="en-US" b="0" i="0" dirty="0" err="1">
                <a:solidFill>
                  <a:srgbClr val="D1D5DB"/>
                </a:solidFill>
                <a:effectLst/>
                <a:latin typeface="Söhne"/>
              </a:rPr>
              <a:t>kolaylaştırır</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mekanizmasına</a:t>
            </a:r>
            <a:r>
              <a:rPr lang="en-US" b="0" i="0" dirty="0">
                <a:solidFill>
                  <a:srgbClr val="D1D5DB"/>
                </a:solidFill>
                <a:effectLst/>
                <a:latin typeface="Söhne"/>
              </a:rPr>
              <a:t> </a:t>
            </a:r>
            <a:r>
              <a:rPr lang="en-US" b="0" i="0" dirty="0" err="1">
                <a:solidFill>
                  <a:srgbClr val="D1D5DB"/>
                </a:solidFill>
                <a:effectLst/>
                <a:latin typeface="Söhne"/>
              </a:rPr>
              <a:t>sahip</a:t>
            </a:r>
            <a:r>
              <a:rPr lang="en-US" b="0" i="0" dirty="0">
                <a:solidFill>
                  <a:srgbClr val="D1D5DB"/>
                </a:solidFill>
                <a:effectLst/>
                <a:latin typeface="Söhne"/>
              </a:rPr>
              <a:t> </a:t>
            </a:r>
            <a:r>
              <a:rPr lang="en-US" b="0" i="0" dirty="0" err="1">
                <a:solidFill>
                  <a:srgbClr val="D1D5DB"/>
                </a:solidFill>
                <a:effectLst/>
                <a:latin typeface="Söhne"/>
              </a:rPr>
              <a:t>olmayan</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kaybolan</a:t>
            </a:r>
            <a:r>
              <a:rPr lang="en-US" b="0" i="0" dirty="0">
                <a:solidFill>
                  <a:srgbClr val="D1D5DB"/>
                </a:solidFill>
                <a:effectLst/>
                <a:latin typeface="Söhne"/>
              </a:rPr>
              <a:t> </a:t>
            </a:r>
            <a:r>
              <a:rPr lang="en-US" b="0" i="0" dirty="0" err="1">
                <a:solidFill>
                  <a:srgbClr val="D1D5DB"/>
                </a:solidFill>
                <a:effectLst/>
                <a:latin typeface="Söhne"/>
              </a:rPr>
              <a:t>gradyan</a:t>
            </a:r>
            <a:r>
              <a:rPr lang="en-US" b="0" i="0" dirty="0">
                <a:solidFill>
                  <a:srgbClr val="D1D5DB"/>
                </a:solidFill>
                <a:effectLst/>
                <a:latin typeface="Söhne"/>
              </a:rPr>
              <a:t> </a:t>
            </a:r>
            <a:r>
              <a:rPr lang="en-US" b="0" i="0" dirty="0" err="1">
                <a:solidFill>
                  <a:srgbClr val="D1D5DB"/>
                </a:solidFill>
                <a:effectLst/>
                <a:latin typeface="Söhne"/>
              </a:rPr>
              <a:t>sorunu</a:t>
            </a:r>
            <a:r>
              <a:rPr lang="en-US" b="0" i="0" dirty="0">
                <a:solidFill>
                  <a:srgbClr val="D1D5DB"/>
                </a:solidFill>
                <a:effectLst/>
                <a:latin typeface="Söhne"/>
              </a:rPr>
              <a:t> </a:t>
            </a:r>
            <a:r>
              <a:rPr lang="en-US" b="0" i="0" dirty="0" err="1">
                <a:solidFill>
                  <a:srgbClr val="D1D5DB"/>
                </a:solidFill>
                <a:effectLst/>
                <a:latin typeface="Söhne"/>
              </a:rPr>
              <a:t>nedeniyle</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vadeli</a:t>
            </a:r>
            <a:r>
              <a:rPr lang="en-US" b="0" i="0" dirty="0">
                <a:solidFill>
                  <a:srgbClr val="D1D5DB"/>
                </a:solidFill>
                <a:effectLst/>
                <a:latin typeface="Söhne"/>
              </a:rPr>
              <a:t> </a:t>
            </a:r>
            <a:r>
              <a:rPr lang="en-US" b="0" i="0" dirty="0" err="1">
                <a:solidFill>
                  <a:srgbClr val="D1D5DB"/>
                </a:solidFill>
                <a:effectLst/>
                <a:latin typeface="Söhne"/>
              </a:rPr>
              <a:t>bağımlılıklarla</a:t>
            </a:r>
            <a:r>
              <a:rPr lang="en-US" b="0" i="0" dirty="0">
                <a:solidFill>
                  <a:srgbClr val="D1D5DB"/>
                </a:solidFill>
                <a:effectLst/>
                <a:latin typeface="Söhne"/>
              </a:rPr>
              <a:t> </a:t>
            </a:r>
            <a:r>
              <a:rPr lang="en-US" b="0" i="0" dirty="0" err="1">
                <a:solidFill>
                  <a:srgbClr val="D1D5DB"/>
                </a:solidFill>
                <a:effectLst/>
                <a:latin typeface="Söhne"/>
              </a:rPr>
              <a:t>başa</a:t>
            </a:r>
            <a:r>
              <a:rPr lang="en-US" b="0" i="0" dirty="0">
                <a:solidFill>
                  <a:srgbClr val="D1D5DB"/>
                </a:solidFill>
                <a:effectLst/>
                <a:latin typeface="Söhne"/>
              </a:rPr>
              <a:t> </a:t>
            </a:r>
            <a:r>
              <a:rPr lang="en-US" b="0" i="0" dirty="0" err="1">
                <a:solidFill>
                  <a:srgbClr val="D1D5DB"/>
                </a:solidFill>
                <a:effectLst/>
                <a:latin typeface="Söhne"/>
              </a:rPr>
              <a:t>çıkmakta</a:t>
            </a:r>
            <a:r>
              <a:rPr lang="en-US" b="0" i="0" dirty="0">
                <a:solidFill>
                  <a:srgbClr val="D1D5DB"/>
                </a:solidFill>
                <a:effectLst/>
                <a:latin typeface="Söhne"/>
              </a:rPr>
              <a:t> </a:t>
            </a:r>
            <a:r>
              <a:rPr lang="en-US" b="0" i="0" dirty="0" err="1">
                <a:solidFill>
                  <a:srgbClr val="D1D5DB"/>
                </a:solidFill>
                <a:effectLst/>
                <a:latin typeface="Söhne"/>
              </a:rPr>
              <a:t>zorlanabilir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Giriş</a:t>
            </a:r>
            <a:r>
              <a:rPr lang="en-US" b="0" i="0" dirty="0">
                <a:solidFill>
                  <a:srgbClr val="D1D5DB"/>
                </a:solidFill>
                <a:effectLst/>
                <a:latin typeface="Söhne"/>
              </a:rPr>
              <a:t>/</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uzunluklarında</a:t>
            </a:r>
            <a:r>
              <a:rPr lang="en-US" b="0" i="0" dirty="0">
                <a:solidFill>
                  <a:srgbClr val="D1D5DB"/>
                </a:solidFill>
                <a:effectLst/>
                <a:latin typeface="Söhne"/>
              </a:rPr>
              <a:t> </a:t>
            </a:r>
            <a:r>
              <a:rPr lang="en-US" b="0" i="0" dirty="0" err="1">
                <a:solidFill>
                  <a:srgbClr val="D1D5DB"/>
                </a:solidFill>
                <a:effectLst/>
                <a:latin typeface="Söhne"/>
              </a:rPr>
              <a:t>esneklik</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dizilerini</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uzunluklarda</a:t>
            </a:r>
            <a:r>
              <a:rPr lang="en-US" b="0" i="0" dirty="0">
                <a:solidFill>
                  <a:srgbClr val="D1D5DB"/>
                </a:solidFill>
                <a:effectLst/>
                <a:latin typeface="Söhne"/>
              </a:rPr>
              <a:t> </a:t>
            </a:r>
            <a:r>
              <a:rPr lang="en-US" b="0" i="0" dirty="0" err="1">
                <a:solidFill>
                  <a:srgbClr val="D1D5DB"/>
                </a:solidFill>
                <a:effectLst/>
                <a:latin typeface="Söhne"/>
              </a:rPr>
              <a:t>işleyebilir</a:t>
            </a:r>
            <a:r>
              <a:rPr lang="en-US" b="0" i="0" dirty="0">
                <a:solidFill>
                  <a:srgbClr val="D1D5DB"/>
                </a:solidFill>
                <a:effectLst/>
                <a:latin typeface="Söhne"/>
              </a:rPr>
              <a:t>, </a:t>
            </a:r>
            <a:r>
              <a:rPr lang="en-US" b="0" i="0" dirty="0" err="1">
                <a:solidFill>
                  <a:srgbClr val="D1D5DB"/>
                </a:solidFill>
                <a:effectLst/>
                <a:latin typeface="Söhne"/>
              </a:rPr>
              <a:t>çünkü</a:t>
            </a:r>
            <a:r>
              <a:rPr lang="en-US" b="0" i="0" dirty="0">
                <a:solidFill>
                  <a:srgbClr val="D1D5DB"/>
                </a:solidFill>
                <a:effectLst/>
                <a:latin typeface="Söhne"/>
              </a:rPr>
              <a:t> </a:t>
            </a:r>
            <a:r>
              <a:rPr lang="en-US" b="0" i="0" dirty="0" err="1">
                <a:solidFill>
                  <a:srgbClr val="D1D5DB"/>
                </a:solidFill>
                <a:effectLst/>
                <a:latin typeface="Söhne"/>
              </a:rPr>
              <a:t>kodlama-çözme</a:t>
            </a:r>
            <a:r>
              <a:rPr lang="en-US" b="0" i="0" dirty="0">
                <a:solidFill>
                  <a:srgbClr val="D1D5DB"/>
                </a:solidFill>
                <a:effectLst/>
                <a:latin typeface="Söhne"/>
              </a:rPr>
              <a:t> </a:t>
            </a:r>
            <a:r>
              <a:rPr lang="en-US" b="0" i="0" dirty="0" err="1">
                <a:solidFill>
                  <a:srgbClr val="D1D5DB"/>
                </a:solidFill>
                <a:effectLst/>
                <a:latin typeface="Söhne"/>
              </a:rPr>
              <a:t>mekanizması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Bu,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çıkışın</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uzunluklarda</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görevler</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uygundur</a:t>
            </a:r>
            <a:r>
              <a:rPr lang="en-US" b="0" i="0" dirty="0">
                <a:solidFill>
                  <a:srgbClr val="D1D5DB"/>
                </a:solidFill>
                <a:effectLst/>
                <a:latin typeface="Söhne"/>
              </a:rPr>
              <a:t>. D</a:t>
            </a:r>
          </a:p>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399979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TEKRAR HATIRLAYALIM</a:t>
            </a:r>
          </a:p>
          <a:p>
            <a:endParaRPr lang="en-US" dirty="0"/>
          </a:p>
          <a:p>
            <a:pPr algn="l">
              <a:buFont typeface="+mj-lt"/>
              <a:buAutoNum type="arabicPeriod"/>
            </a:pPr>
            <a:r>
              <a:rPr lang="en-US" b="0" i="0" dirty="0">
                <a:solidFill>
                  <a:srgbClr val="D1D5DB"/>
                </a:solidFill>
                <a:effectLst/>
                <a:latin typeface="Söhne"/>
              </a:rPr>
              <a:t>Dizi-</a:t>
            </a:r>
            <a:r>
              <a:rPr lang="en-US" b="0" i="0" dirty="0" err="1">
                <a:solidFill>
                  <a:srgbClr val="D1D5DB"/>
                </a:solidFill>
                <a:effectLst/>
                <a:latin typeface="Söhne"/>
              </a:rPr>
              <a:t>dizine</a:t>
            </a:r>
            <a:r>
              <a:rPr lang="en-US" b="0" i="0" dirty="0">
                <a:solidFill>
                  <a:srgbClr val="D1D5DB"/>
                </a:solidFill>
                <a:effectLst/>
                <a:latin typeface="Söhne"/>
              </a:rPr>
              <a:t> </a:t>
            </a:r>
            <a:r>
              <a:rPr lang="en-US" b="0" i="0" dirty="0" err="1">
                <a:solidFill>
                  <a:srgbClr val="D1D5DB"/>
                </a:solidFill>
                <a:effectLst/>
                <a:latin typeface="Söhne"/>
              </a:rPr>
              <a:t>görevler</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çıkışın</a:t>
            </a:r>
            <a:r>
              <a:rPr lang="en-US" b="0" i="0" dirty="0">
                <a:solidFill>
                  <a:srgbClr val="D1D5DB"/>
                </a:solidFill>
                <a:effectLst/>
                <a:latin typeface="Söhne"/>
              </a:rPr>
              <a:t> her </a:t>
            </a:r>
            <a:r>
              <a:rPr lang="en-US" b="0" i="0" dirty="0" err="1">
                <a:solidFill>
                  <a:srgbClr val="D1D5DB"/>
                </a:solidFill>
                <a:effectLst/>
                <a:latin typeface="Söhne"/>
              </a:rPr>
              <a:t>ikisinin</a:t>
            </a:r>
            <a:r>
              <a:rPr lang="en-US" b="0" i="0" dirty="0">
                <a:solidFill>
                  <a:srgbClr val="D1D5DB"/>
                </a:solidFill>
                <a:effectLst/>
                <a:latin typeface="Söhne"/>
              </a:rPr>
              <a:t> de </a:t>
            </a:r>
            <a:r>
              <a:rPr lang="en-US" b="0" i="0" dirty="0" err="1">
                <a:solidFill>
                  <a:srgbClr val="D1D5DB"/>
                </a:solidFill>
                <a:effectLst/>
                <a:latin typeface="Söhne"/>
              </a:rPr>
              <a:t>değişken</a:t>
            </a:r>
            <a:r>
              <a:rPr lang="en-US" b="0" i="0" dirty="0">
                <a:solidFill>
                  <a:srgbClr val="D1D5DB"/>
                </a:solidFill>
                <a:effectLst/>
                <a:latin typeface="Söhne"/>
              </a:rPr>
              <a:t> </a:t>
            </a:r>
            <a:r>
              <a:rPr lang="en-US" b="0" i="0" dirty="0" err="1">
                <a:solidFill>
                  <a:srgbClr val="D1D5DB"/>
                </a:solidFill>
                <a:effectLst/>
                <a:latin typeface="Söhne"/>
              </a:rPr>
              <a:t>uzunlukta</a:t>
            </a:r>
            <a:r>
              <a:rPr lang="en-US" b="0" i="0" dirty="0">
                <a:solidFill>
                  <a:srgbClr val="D1D5DB"/>
                </a:solidFill>
                <a:effectLst/>
                <a:latin typeface="Söhne"/>
              </a:rPr>
              <a:t> </a:t>
            </a:r>
            <a:r>
              <a:rPr lang="en-US" b="0" i="0" dirty="0" err="1">
                <a:solidFill>
                  <a:srgbClr val="D1D5DB"/>
                </a:solidFill>
                <a:effectLst/>
                <a:latin typeface="Söhne"/>
              </a:rPr>
              <a:t>diziler</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dizi-dizi </a:t>
            </a:r>
            <a:r>
              <a:rPr lang="en-US" b="0" i="0" dirty="0" err="1">
                <a:solidFill>
                  <a:srgbClr val="D1D5DB"/>
                </a:solidFill>
                <a:effectLst/>
                <a:latin typeface="Söhne"/>
              </a:rPr>
              <a:t>görevleri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özel</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tasarlanmıştır</a:t>
            </a:r>
            <a:r>
              <a:rPr lang="en-US" b="0" i="0" dirty="0">
                <a:solidFill>
                  <a:srgbClr val="D1D5DB"/>
                </a:solidFill>
                <a:effectLst/>
                <a:latin typeface="Söhne"/>
              </a:rPr>
              <a:t>. Bu,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özetleme</a:t>
            </a:r>
            <a:r>
              <a:rPr lang="en-US" b="0" i="0" dirty="0">
                <a:solidFill>
                  <a:srgbClr val="D1D5DB"/>
                </a:solidFill>
                <a:effectLst/>
                <a:latin typeface="Söhne"/>
              </a:rPr>
              <a:t>, </a:t>
            </a:r>
            <a:r>
              <a:rPr lang="en-US" b="0" i="0" dirty="0" err="1">
                <a:solidFill>
                  <a:srgbClr val="D1D5DB"/>
                </a:solidFill>
                <a:effectLst/>
                <a:latin typeface="Söhne"/>
              </a:rPr>
              <a:t>sohbet</a:t>
            </a:r>
            <a:r>
              <a:rPr lang="en-US" b="0" i="0" dirty="0">
                <a:solidFill>
                  <a:srgbClr val="D1D5DB"/>
                </a:solidFill>
                <a:effectLst/>
                <a:latin typeface="Söhne"/>
              </a:rPr>
              <a:t> </a:t>
            </a:r>
            <a:r>
              <a:rPr lang="en-US" b="0" i="0" dirty="0" err="1">
                <a:solidFill>
                  <a:srgbClr val="D1D5DB"/>
                </a:solidFill>
                <a:effectLst/>
                <a:latin typeface="Söhne"/>
              </a:rPr>
              <a:t>botu</a:t>
            </a:r>
            <a:r>
              <a:rPr lang="en-US" b="0" i="0" dirty="0">
                <a:solidFill>
                  <a:srgbClr val="D1D5DB"/>
                </a:solidFill>
                <a:effectLst/>
                <a:latin typeface="Söhne"/>
              </a:rPr>
              <a:t> </a:t>
            </a:r>
            <a:r>
              <a:rPr lang="en-US" b="0" i="0" dirty="0" err="1">
                <a:solidFill>
                  <a:srgbClr val="D1D5DB"/>
                </a:solidFill>
                <a:effectLst/>
                <a:latin typeface="Söhne"/>
              </a:rPr>
              <a:t>yanıtları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konuşma</a:t>
            </a:r>
            <a:r>
              <a:rPr lang="en-US" b="0" i="0" dirty="0">
                <a:solidFill>
                  <a:srgbClr val="D1D5DB"/>
                </a:solidFill>
                <a:effectLst/>
                <a:latin typeface="Söhne"/>
              </a:rPr>
              <a:t> </a:t>
            </a:r>
            <a:r>
              <a:rPr lang="en-US" b="0" i="0" dirty="0" err="1">
                <a:solidFill>
                  <a:srgbClr val="D1D5DB"/>
                </a:solidFill>
                <a:effectLst/>
                <a:latin typeface="Söhne"/>
              </a:rPr>
              <a:t>tanıma</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görevleri</a:t>
            </a:r>
            <a:r>
              <a:rPr lang="en-US" b="0" i="0" dirty="0">
                <a:solidFill>
                  <a:srgbClr val="D1D5DB"/>
                </a:solidFill>
                <a:effectLst/>
                <a:latin typeface="Söhne"/>
              </a:rPr>
              <a:t> </a:t>
            </a:r>
            <a:r>
              <a:rPr lang="en-US" b="0" i="0" dirty="0" err="1">
                <a:solidFill>
                  <a:srgbClr val="D1D5DB"/>
                </a:solidFill>
                <a:effectLst/>
                <a:latin typeface="Söhne"/>
              </a:rPr>
              <a:t>içerir</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ise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yapısı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seq2seq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içinde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yapı</a:t>
            </a:r>
            <a:r>
              <a:rPr lang="en-US" b="0" i="0" dirty="0">
                <a:solidFill>
                  <a:srgbClr val="D1D5DB"/>
                </a:solidFill>
                <a:effectLst/>
                <a:latin typeface="Söhne"/>
              </a:rPr>
              <a:t> </a:t>
            </a:r>
            <a:r>
              <a:rPr lang="en-US" b="0" i="0" dirty="0" err="1">
                <a:solidFill>
                  <a:srgbClr val="D1D5DB"/>
                </a:solidFill>
                <a:effectLst/>
                <a:latin typeface="Söhne"/>
              </a:rPr>
              <a:t>taşı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ağı</a:t>
            </a:r>
            <a:r>
              <a:rPr lang="en-US" b="0" i="0" dirty="0">
                <a:solidFill>
                  <a:srgbClr val="D1D5DB"/>
                </a:solidFill>
                <a:effectLst/>
                <a:latin typeface="Söhne"/>
              </a:rPr>
              <a:t> </a:t>
            </a:r>
            <a:r>
              <a:rPr lang="en-US" b="0" i="0" dirty="0" err="1">
                <a:solidFill>
                  <a:srgbClr val="D1D5DB"/>
                </a:solidFill>
                <a:effectLst/>
                <a:latin typeface="Söhne"/>
              </a:rPr>
              <a:t>mimarisidir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Kodlayıcı-çözücü</a:t>
            </a:r>
            <a:r>
              <a:rPr lang="en-US" b="0" i="0" dirty="0">
                <a:solidFill>
                  <a:srgbClr val="D1D5DB"/>
                </a:solidFill>
                <a:effectLst/>
                <a:latin typeface="Söhne"/>
              </a:rPr>
              <a:t> </a:t>
            </a:r>
            <a:r>
              <a:rPr lang="en-US" b="0" i="0" dirty="0" err="1">
                <a:solidFill>
                  <a:srgbClr val="D1D5DB"/>
                </a:solidFill>
                <a:effectLst/>
                <a:latin typeface="Söhne"/>
              </a:rPr>
              <a:t>mimarisi</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dizisini</a:t>
            </a:r>
            <a:r>
              <a:rPr lang="en-US" b="0" i="0" dirty="0">
                <a:solidFill>
                  <a:srgbClr val="D1D5DB"/>
                </a:solidFill>
                <a:effectLst/>
                <a:latin typeface="Söhne"/>
              </a:rPr>
              <a:t> </a:t>
            </a:r>
            <a:r>
              <a:rPr lang="en-US" b="0" i="0" dirty="0" err="1">
                <a:solidFill>
                  <a:srgbClr val="D1D5DB"/>
                </a:solidFill>
                <a:effectLst/>
                <a:latin typeface="Söhne"/>
              </a:rPr>
              <a:t>işleyen</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sabit</a:t>
            </a:r>
            <a:r>
              <a:rPr lang="en-US" b="0" i="0" dirty="0">
                <a:solidFill>
                  <a:srgbClr val="D1D5DB"/>
                </a:solidFill>
                <a:effectLst/>
                <a:latin typeface="Söhne"/>
              </a:rPr>
              <a:t> </a:t>
            </a:r>
            <a:r>
              <a:rPr lang="en-US" b="0" i="0" dirty="0" err="1">
                <a:solidFill>
                  <a:srgbClr val="D1D5DB"/>
                </a:solidFill>
                <a:effectLst/>
                <a:latin typeface="Söhne"/>
              </a:rPr>
              <a:t>uzunluklu</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vektöre</a:t>
            </a:r>
            <a:r>
              <a:rPr lang="en-US" b="0" i="0" dirty="0">
                <a:solidFill>
                  <a:srgbClr val="D1D5DB"/>
                </a:solidFill>
                <a:effectLst/>
                <a:latin typeface="Söhne"/>
              </a:rPr>
              <a:t> (</a:t>
            </a:r>
            <a:r>
              <a:rPr lang="en-US" b="0" i="0" dirty="0" err="1">
                <a:solidFill>
                  <a:srgbClr val="D1D5DB"/>
                </a:solidFill>
                <a:effectLst/>
                <a:latin typeface="Söhne"/>
              </a:rPr>
              <a:t>bağlam</a:t>
            </a:r>
            <a:r>
              <a:rPr lang="en-US" b="0" i="0" dirty="0">
                <a:solidFill>
                  <a:srgbClr val="D1D5DB"/>
                </a:solidFill>
                <a:effectLst/>
                <a:latin typeface="Söhne"/>
              </a:rPr>
              <a:t> </a:t>
            </a:r>
            <a:r>
              <a:rPr lang="en-US" b="0" i="0" dirty="0" err="1">
                <a:solidFill>
                  <a:srgbClr val="D1D5DB"/>
                </a:solidFill>
                <a:effectLst/>
                <a:latin typeface="Söhne"/>
              </a:rPr>
              <a:t>vektörü</a:t>
            </a:r>
            <a:r>
              <a:rPr lang="en-US" b="0" i="0" dirty="0">
                <a:solidFill>
                  <a:srgbClr val="D1D5DB"/>
                </a:solidFill>
                <a:effectLst/>
                <a:latin typeface="Söhne"/>
              </a:rPr>
              <a:t>) </a:t>
            </a:r>
            <a:r>
              <a:rPr lang="en-US" b="0" i="0" dirty="0" err="1">
                <a:solidFill>
                  <a:srgbClr val="D1D5DB"/>
                </a:solidFill>
                <a:effectLst/>
                <a:latin typeface="Söhne"/>
              </a:rPr>
              <a:t>kodlayan</a:t>
            </a:r>
            <a:r>
              <a:rPr lang="en-US" b="0" i="0" dirty="0">
                <a:solidFill>
                  <a:srgbClr val="D1D5DB"/>
                </a:solidFill>
                <a:effectLst/>
                <a:latin typeface="Söhne"/>
              </a:rPr>
              <a:t> </a:t>
            </a:r>
            <a:r>
              <a:rPr lang="en-US" b="0" i="0" dirty="0" err="1">
                <a:solidFill>
                  <a:srgbClr val="D1D5DB"/>
                </a:solidFill>
                <a:effectLst/>
                <a:latin typeface="Söhne"/>
              </a:rPr>
              <a:t>kodlayıcıyı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Bu </a:t>
            </a:r>
            <a:r>
              <a:rPr lang="en-US" b="0" i="0" dirty="0" err="1">
                <a:solidFill>
                  <a:srgbClr val="D1D5DB"/>
                </a:solidFill>
                <a:effectLst/>
                <a:latin typeface="Söhne"/>
              </a:rPr>
              <a:t>vektör</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sonra</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tarafından</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dizisini</a:t>
            </a:r>
            <a:r>
              <a:rPr lang="en-US" b="0" i="0" dirty="0">
                <a:solidFill>
                  <a:srgbClr val="D1D5DB"/>
                </a:solidFill>
                <a:effectLst/>
                <a:latin typeface="Söhne"/>
              </a:rPr>
              <a:t> </a:t>
            </a:r>
            <a:r>
              <a:rPr lang="en-US" b="0" i="0" dirty="0" err="1">
                <a:solidFill>
                  <a:srgbClr val="D1D5DB"/>
                </a:solidFill>
                <a:effectLst/>
                <a:latin typeface="Söhne"/>
              </a:rPr>
              <a:t>oluşturmak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kullanılır</a:t>
            </a:r>
            <a:r>
              <a:rPr lang="en-US" b="0" i="0" dirty="0">
                <a:solidFill>
                  <a:srgbClr val="D1D5DB"/>
                </a:solidFill>
                <a:effectLst/>
                <a:latin typeface="Söhne"/>
              </a:rPr>
              <a:t>. Bu </a:t>
            </a:r>
            <a:r>
              <a:rPr lang="en-US" b="0" i="0" dirty="0" err="1">
                <a:solidFill>
                  <a:srgbClr val="D1D5DB"/>
                </a:solidFill>
                <a:effectLst/>
                <a:latin typeface="Söhne"/>
              </a:rPr>
              <a:t>mimari</a:t>
            </a:r>
            <a:r>
              <a:rPr lang="en-US" b="0" i="0" dirty="0">
                <a:solidFill>
                  <a:srgbClr val="D1D5DB"/>
                </a:solidFill>
                <a:effectLst/>
                <a:latin typeface="Söhne"/>
              </a:rPr>
              <a:t> </a:t>
            </a:r>
            <a:r>
              <a:rPr lang="en-US" b="0" i="0" dirty="0" err="1">
                <a:solidFill>
                  <a:srgbClr val="D1D5DB"/>
                </a:solidFill>
                <a:effectLst/>
                <a:latin typeface="Söhne"/>
              </a:rPr>
              <a:t>değişken</a:t>
            </a:r>
            <a:r>
              <a:rPr lang="en-US" b="0" i="0" dirty="0">
                <a:solidFill>
                  <a:srgbClr val="D1D5DB"/>
                </a:solidFill>
                <a:effectLst/>
                <a:latin typeface="Söhne"/>
              </a:rPr>
              <a:t> </a:t>
            </a:r>
            <a:r>
              <a:rPr lang="en-US" b="0" i="0" dirty="0" err="1">
                <a:solidFill>
                  <a:srgbClr val="D1D5DB"/>
                </a:solidFill>
                <a:effectLst/>
                <a:latin typeface="Söhne"/>
              </a:rPr>
              <a:t>uzunluktaki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dizileriyle</a:t>
            </a:r>
            <a:r>
              <a:rPr lang="en-US" b="0" i="0" dirty="0">
                <a:solidFill>
                  <a:srgbClr val="D1D5DB"/>
                </a:solidFill>
                <a:effectLst/>
                <a:latin typeface="Söhne"/>
              </a:rPr>
              <a:t> </a:t>
            </a:r>
            <a:r>
              <a:rPr lang="en-US" b="0" i="0" dirty="0" err="1">
                <a:solidFill>
                  <a:srgbClr val="D1D5DB"/>
                </a:solidFill>
                <a:effectLst/>
                <a:latin typeface="Söhne"/>
              </a:rPr>
              <a:t>çalışmayı</a:t>
            </a:r>
            <a:r>
              <a:rPr lang="en-US" b="0" i="0" dirty="0">
                <a:solidFill>
                  <a:srgbClr val="D1D5DB"/>
                </a:solidFill>
                <a:effectLst/>
                <a:latin typeface="Söhne"/>
              </a:rPr>
              <a:t> </a:t>
            </a:r>
            <a:r>
              <a:rPr lang="en-US" b="0" i="0" dirty="0" err="1">
                <a:solidFill>
                  <a:srgbClr val="D1D5DB"/>
                </a:solidFill>
                <a:effectLst/>
                <a:latin typeface="Söhne"/>
              </a:rPr>
              <a:t>mümkün</a:t>
            </a:r>
            <a:r>
              <a:rPr lang="en-US" b="0" i="0" dirty="0">
                <a:solidFill>
                  <a:srgbClr val="D1D5DB"/>
                </a:solidFill>
                <a:effectLst/>
                <a:latin typeface="Söhne"/>
              </a:rPr>
              <a:t> </a:t>
            </a:r>
            <a:r>
              <a:rPr lang="en-US" b="0" i="0" dirty="0" err="1">
                <a:solidFill>
                  <a:srgbClr val="D1D5DB"/>
                </a:solidFill>
                <a:effectLst/>
                <a:latin typeface="Söhne"/>
              </a:rPr>
              <a:t>kılar</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ise</a:t>
            </a:r>
            <a:r>
              <a:rPr lang="en-US" b="0" i="0" dirty="0">
                <a:solidFill>
                  <a:srgbClr val="D1D5DB"/>
                </a:solidFill>
                <a:effectLst/>
                <a:latin typeface="Söhne"/>
              </a:rPr>
              <a:t> seq2seq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içinde</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bileşenler</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modelidir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mesafeli</a:t>
            </a:r>
            <a:r>
              <a:rPr lang="en-US" b="0" i="0" dirty="0">
                <a:solidFill>
                  <a:srgbClr val="D1D5DB"/>
                </a:solidFill>
                <a:effectLst/>
                <a:latin typeface="Söhne"/>
              </a:rPr>
              <a:t> </a:t>
            </a:r>
            <a:r>
              <a:rPr lang="en-US" b="0" i="0" dirty="0" err="1">
                <a:solidFill>
                  <a:srgbClr val="D1D5DB"/>
                </a:solidFill>
                <a:effectLst/>
                <a:latin typeface="Söhne"/>
              </a:rPr>
              <a:t>bağımlılıklar</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geleneksel</a:t>
            </a:r>
            <a:r>
              <a:rPr lang="en-US" b="0" i="0" dirty="0">
                <a:solidFill>
                  <a:srgbClr val="D1D5DB"/>
                </a:solidFill>
                <a:effectLst/>
                <a:latin typeface="Söhne"/>
              </a:rPr>
              <a:t> </a:t>
            </a:r>
            <a:r>
              <a:rPr lang="en-US" b="0" i="0" dirty="0" err="1">
                <a:solidFill>
                  <a:srgbClr val="D1D5DB"/>
                </a:solidFill>
                <a:effectLst/>
                <a:latin typeface="Söhne"/>
              </a:rPr>
              <a:t>RNN'lere</a:t>
            </a:r>
            <a:r>
              <a:rPr lang="en-US" b="0" i="0" dirty="0">
                <a:solidFill>
                  <a:srgbClr val="D1D5DB"/>
                </a:solidFill>
                <a:effectLst/>
                <a:latin typeface="Söhne"/>
              </a:rPr>
              <a:t> </a:t>
            </a:r>
            <a:r>
              <a:rPr lang="en-US" b="0" i="0" dirty="0" err="1">
                <a:solidFill>
                  <a:srgbClr val="D1D5DB"/>
                </a:solidFill>
                <a:effectLst/>
                <a:latin typeface="Söhne"/>
              </a:rPr>
              <a:t>kıyasla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içindeki</a:t>
            </a:r>
            <a:r>
              <a:rPr lang="en-US" b="0" i="0" dirty="0">
                <a:solidFill>
                  <a:srgbClr val="D1D5DB"/>
                </a:solidFill>
                <a:effectLst/>
                <a:latin typeface="Söhne"/>
              </a:rPr>
              <a:t> </a:t>
            </a:r>
            <a:r>
              <a:rPr lang="en-US" b="0" i="0" dirty="0" err="1">
                <a:solidFill>
                  <a:srgbClr val="D1D5DB"/>
                </a:solidFill>
                <a:effectLst/>
                <a:latin typeface="Söhne"/>
              </a:rPr>
              <a:t>öğeler</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mesafeli</a:t>
            </a:r>
            <a:r>
              <a:rPr lang="en-US" b="0" i="0" dirty="0">
                <a:solidFill>
                  <a:srgbClr val="D1D5DB"/>
                </a:solidFill>
                <a:effectLst/>
                <a:latin typeface="Söhne"/>
              </a:rPr>
              <a:t> </a:t>
            </a:r>
            <a:r>
              <a:rPr lang="en-US" b="0" i="0" dirty="0" err="1">
                <a:solidFill>
                  <a:srgbClr val="D1D5DB"/>
                </a:solidFill>
                <a:effectLst/>
                <a:latin typeface="Söhne"/>
              </a:rPr>
              <a:t>bağımlılıkları</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iyi</a:t>
            </a:r>
            <a:r>
              <a:rPr lang="en-US" b="0" i="0" dirty="0">
                <a:solidFill>
                  <a:srgbClr val="D1D5DB"/>
                </a:solidFill>
                <a:effectLst/>
                <a:latin typeface="Söhne"/>
              </a:rPr>
              <a:t> </a:t>
            </a:r>
            <a:r>
              <a:rPr lang="en-US" b="0" i="0" dirty="0" err="1">
                <a:solidFill>
                  <a:srgbClr val="D1D5DB"/>
                </a:solidFill>
                <a:effectLst/>
                <a:latin typeface="Söhne"/>
              </a:rPr>
              <a:t>yakalayabilir</a:t>
            </a:r>
            <a:r>
              <a:rPr lang="en-US" b="0" i="0" dirty="0">
                <a:solidFill>
                  <a:srgbClr val="D1D5DB"/>
                </a:solidFill>
                <a:effectLst/>
                <a:latin typeface="Söhne"/>
              </a:rPr>
              <a:t>. Seq2seq </a:t>
            </a:r>
            <a:r>
              <a:rPr lang="en-US" b="0" i="0" dirty="0" err="1">
                <a:solidFill>
                  <a:srgbClr val="D1D5DB"/>
                </a:solidFill>
                <a:effectLst/>
                <a:latin typeface="Söhne"/>
              </a:rPr>
              <a:t>modellerinde</a:t>
            </a:r>
            <a:r>
              <a:rPr lang="en-US" b="0" i="0" dirty="0">
                <a:solidFill>
                  <a:srgbClr val="D1D5DB"/>
                </a:solidFill>
                <a:effectLst/>
                <a:latin typeface="Söhne"/>
              </a:rPr>
              <a:t> </a:t>
            </a:r>
            <a:r>
              <a:rPr lang="en-US" b="0" i="0" dirty="0" err="1">
                <a:solidFill>
                  <a:srgbClr val="D1D5DB"/>
                </a:solidFill>
                <a:effectLst/>
                <a:latin typeface="Söhne"/>
              </a:rPr>
              <a:t>kullanılan</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mekanizması</a:t>
            </a:r>
            <a:r>
              <a:rPr lang="en-US" b="0" i="0" dirty="0">
                <a:solidFill>
                  <a:srgbClr val="D1D5DB"/>
                </a:solidFill>
                <a:effectLst/>
                <a:latin typeface="Söhne"/>
              </a:rPr>
              <a:t>, </a:t>
            </a:r>
            <a:r>
              <a:rPr lang="en-US" b="0" i="0" dirty="0" err="1">
                <a:solidFill>
                  <a:srgbClr val="D1D5DB"/>
                </a:solidFill>
                <a:effectLst/>
                <a:latin typeface="Söhne"/>
              </a:rPr>
              <a:t>kodlama</a:t>
            </a:r>
            <a:r>
              <a:rPr lang="en-US" b="0" i="0" dirty="0">
                <a:solidFill>
                  <a:srgbClr val="D1D5DB"/>
                </a:solidFill>
                <a:effectLst/>
                <a:latin typeface="Söhne"/>
              </a:rPr>
              <a:t> </a:t>
            </a:r>
            <a:r>
              <a:rPr lang="en-US" b="0" i="0" dirty="0" err="1">
                <a:solidFill>
                  <a:srgbClr val="D1D5DB"/>
                </a:solidFill>
                <a:effectLst/>
                <a:latin typeface="Söhne"/>
              </a:rPr>
              <a:t>sırasında</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dizisinin</a:t>
            </a:r>
            <a:r>
              <a:rPr lang="en-US" b="0" i="0" dirty="0">
                <a:solidFill>
                  <a:srgbClr val="D1D5DB"/>
                </a:solidFill>
                <a:effectLst/>
                <a:latin typeface="Söhne"/>
              </a:rPr>
              <a:t> </a:t>
            </a:r>
            <a:r>
              <a:rPr lang="en-US" b="0" i="0" dirty="0" err="1">
                <a:solidFill>
                  <a:srgbClr val="D1D5DB"/>
                </a:solidFill>
                <a:effectLst/>
                <a:latin typeface="Söhne"/>
              </a:rPr>
              <a:t>ilgili</a:t>
            </a:r>
            <a:r>
              <a:rPr lang="en-US" b="0" i="0" dirty="0">
                <a:solidFill>
                  <a:srgbClr val="D1D5DB"/>
                </a:solidFill>
                <a:effectLst/>
                <a:latin typeface="Söhne"/>
              </a:rPr>
              <a:t> </a:t>
            </a:r>
            <a:r>
              <a:rPr lang="en-US" b="0" i="0" dirty="0" err="1">
                <a:solidFill>
                  <a:srgbClr val="D1D5DB"/>
                </a:solidFill>
                <a:effectLst/>
                <a:latin typeface="Söhne"/>
              </a:rPr>
              <a:t>kısımlarına</a:t>
            </a:r>
            <a:r>
              <a:rPr lang="en-US" b="0" i="0" dirty="0">
                <a:solidFill>
                  <a:srgbClr val="D1D5DB"/>
                </a:solidFill>
                <a:effectLst/>
                <a:latin typeface="Söhne"/>
              </a:rPr>
              <a:t> </a:t>
            </a:r>
            <a:r>
              <a:rPr lang="en-US" b="0" i="0" dirty="0" err="1">
                <a:solidFill>
                  <a:srgbClr val="D1D5DB"/>
                </a:solidFill>
                <a:effectLst/>
                <a:latin typeface="Söhne"/>
              </a:rPr>
              <a:t>odaklanmayı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oluşturulurken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vadeli</a:t>
            </a:r>
            <a:r>
              <a:rPr lang="en-US" b="0" i="0" dirty="0">
                <a:solidFill>
                  <a:srgbClr val="D1D5DB"/>
                </a:solidFill>
                <a:effectLst/>
                <a:latin typeface="Söhne"/>
              </a:rPr>
              <a:t> </a:t>
            </a:r>
            <a:r>
              <a:rPr lang="en-US" b="0" i="0" dirty="0" err="1">
                <a:solidFill>
                  <a:srgbClr val="D1D5DB"/>
                </a:solidFill>
                <a:effectLst/>
                <a:latin typeface="Söhne"/>
              </a:rPr>
              <a:t>bağımlılıkları</a:t>
            </a:r>
            <a:r>
              <a:rPr lang="en-US" b="0" i="0" dirty="0">
                <a:solidFill>
                  <a:srgbClr val="D1D5DB"/>
                </a:solidFill>
                <a:effectLst/>
                <a:latin typeface="Söhne"/>
              </a:rPr>
              <a:t> </a:t>
            </a:r>
            <a:r>
              <a:rPr lang="en-US" b="0" i="0" dirty="0" err="1">
                <a:solidFill>
                  <a:srgbClr val="D1D5DB"/>
                </a:solidFill>
                <a:effectLst/>
                <a:latin typeface="Söhne"/>
              </a:rPr>
              <a:t>modellemeyi</a:t>
            </a:r>
            <a:r>
              <a:rPr lang="en-US" b="0" i="0" dirty="0">
                <a:solidFill>
                  <a:srgbClr val="D1D5DB"/>
                </a:solidFill>
                <a:effectLst/>
                <a:latin typeface="Söhne"/>
              </a:rPr>
              <a:t> </a:t>
            </a:r>
            <a:r>
              <a:rPr lang="en-US" b="0" i="0" dirty="0" err="1">
                <a:solidFill>
                  <a:srgbClr val="D1D5DB"/>
                </a:solidFill>
                <a:effectLst/>
                <a:latin typeface="Söhne"/>
              </a:rPr>
              <a:t>kolaylaştırır</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mekanizmasına</a:t>
            </a:r>
            <a:r>
              <a:rPr lang="en-US" b="0" i="0" dirty="0">
                <a:solidFill>
                  <a:srgbClr val="D1D5DB"/>
                </a:solidFill>
                <a:effectLst/>
                <a:latin typeface="Söhne"/>
              </a:rPr>
              <a:t> </a:t>
            </a:r>
            <a:r>
              <a:rPr lang="en-US" b="0" i="0" dirty="0" err="1">
                <a:solidFill>
                  <a:srgbClr val="D1D5DB"/>
                </a:solidFill>
                <a:effectLst/>
                <a:latin typeface="Söhne"/>
              </a:rPr>
              <a:t>sahip</a:t>
            </a:r>
            <a:r>
              <a:rPr lang="en-US" b="0" i="0" dirty="0">
                <a:solidFill>
                  <a:srgbClr val="D1D5DB"/>
                </a:solidFill>
                <a:effectLst/>
                <a:latin typeface="Söhne"/>
              </a:rPr>
              <a:t> </a:t>
            </a:r>
            <a:r>
              <a:rPr lang="en-US" b="0" i="0" dirty="0" err="1">
                <a:solidFill>
                  <a:srgbClr val="D1D5DB"/>
                </a:solidFill>
                <a:effectLst/>
                <a:latin typeface="Söhne"/>
              </a:rPr>
              <a:t>olmayan</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kaybolan</a:t>
            </a:r>
            <a:r>
              <a:rPr lang="en-US" b="0" i="0" dirty="0">
                <a:solidFill>
                  <a:srgbClr val="D1D5DB"/>
                </a:solidFill>
                <a:effectLst/>
                <a:latin typeface="Söhne"/>
              </a:rPr>
              <a:t> </a:t>
            </a:r>
            <a:r>
              <a:rPr lang="en-US" b="0" i="0" dirty="0" err="1">
                <a:solidFill>
                  <a:srgbClr val="D1D5DB"/>
                </a:solidFill>
                <a:effectLst/>
                <a:latin typeface="Söhne"/>
              </a:rPr>
              <a:t>gradyan</a:t>
            </a:r>
            <a:r>
              <a:rPr lang="en-US" b="0" i="0" dirty="0">
                <a:solidFill>
                  <a:srgbClr val="D1D5DB"/>
                </a:solidFill>
                <a:effectLst/>
                <a:latin typeface="Söhne"/>
              </a:rPr>
              <a:t> </a:t>
            </a:r>
            <a:r>
              <a:rPr lang="en-US" b="0" i="0" dirty="0" err="1">
                <a:solidFill>
                  <a:srgbClr val="D1D5DB"/>
                </a:solidFill>
                <a:effectLst/>
                <a:latin typeface="Söhne"/>
              </a:rPr>
              <a:t>sorunu</a:t>
            </a:r>
            <a:r>
              <a:rPr lang="en-US" b="0" i="0" dirty="0">
                <a:solidFill>
                  <a:srgbClr val="D1D5DB"/>
                </a:solidFill>
                <a:effectLst/>
                <a:latin typeface="Söhne"/>
              </a:rPr>
              <a:t> </a:t>
            </a:r>
            <a:r>
              <a:rPr lang="en-US" b="0" i="0" dirty="0" err="1">
                <a:solidFill>
                  <a:srgbClr val="D1D5DB"/>
                </a:solidFill>
                <a:effectLst/>
                <a:latin typeface="Söhne"/>
              </a:rPr>
              <a:t>nedeniyle</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vadeli</a:t>
            </a:r>
            <a:r>
              <a:rPr lang="en-US" b="0" i="0" dirty="0">
                <a:solidFill>
                  <a:srgbClr val="D1D5DB"/>
                </a:solidFill>
                <a:effectLst/>
                <a:latin typeface="Söhne"/>
              </a:rPr>
              <a:t> </a:t>
            </a:r>
            <a:r>
              <a:rPr lang="en-US" b="0" i="0" dirty="0" err="1">
                <a:solidFill>
                  <a:srgbClr val="D1D5DB"/>
                </a:solidFill>
                <a:effectLst/>
                <a:latin typeface="Söhne"/>
              </a:rPr>
              <a:t>bağımlılıklarla</a:t>
            </a:r>
            <a:r>
              <a:rPr lang="en-US" b="0" i="0" dirty="0">
                <a:solidFill>
                  <a:srgbClr val="D1D5DB"/>
                </a:solidFill>
                <a:effectLst/>
                <a:latin typeface="Söhne"/>
              </a:rPr>
              <a:t> </a:t>
            </a:r>
            <a:r>
              <a:rPr lang="en-US" b="0" i="0" dirty="0" err="1">
                <a:solidFill>
                  <a:srgbClr val="D1D5DB"/>
                </a:solidFill>
                <a:effectLst/>
                <a:latin typeface="Söhne"/>
              </a:rPr>
              <a:t>başa</a:t>
            </a:r>
            <a:r>
              <a:rPr lang="en-US" b="0" i="0" dirty="0">
                <a:solidFill>
                  <a:srgbClr val="D1D5DB"/>
                </a:solidFill>
                <a:effectLst/>
                <a:latin typeface="Söhne"/>
              </a:rPr>
              <a:t> </a:t>
            </a:r>
            <a:r>
              <a:rPr lang="en-US" b="0" i="0" dirty="0" err="1">
                <a:solidFill>
                  <a:srgbClr val="D1D5DB"/>
                </a:solidFill>
                <a:effectLst/>
                <a:latin typeface="Söhne"/>
              </a:rPr>
              <a:t>çıkmakta</a:t>
            </a:r>
            <a:r>
              <a:rPr lang="en-US" b="0" i="0" dirty="0">
                <a:solidFill>
                  <a:srgbClr val="D1D5DB"/>
                </a:solidFill>
                <a:effectLst/>
                <a:latin typeface="Söhne"/>
              </a:rPr>
              <a:t> </a:t>
            </a:r>
            <a:r>
              <a:rPr lang="en-US" b="0" i="0" dirty="0" err="1">
                <a:solidFill>
                  <a:srgbClr val="D1D5DB"/>
                </a:solidFill>
                <a:effectLst/>
                <a:latin typeface="Söhne"/>
              </a:rPr>
              <a:t>zorlanabilir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Giriş</a:t>
            </a:r>
            <a:r>
              <a:rPr lang="en-US" b="0" i="0" dirty="0">
                <a:solidFill>
                  <a:srgbClr val="D1D5DB"/>
                </a:solidFill>
                <a:effectLst/>
                <a:latin typeface="Söhne"/>
              </a:rPr>
              <a:t>/</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uzunluklarında</a:t>
            </a:r>
            <a:r>
              <a:rPr lang="en-US" b="0" i="0" dirty="0">
                <a:solidFill>
                  <a:srgbClr val="D1D5DB"/>
                </a:solidFill>
                <a:effectLst/>
                <a:latin typeface="Söhne"/>
              </a:rPr>
              <a:t> </a:t>
            </a:r>
            <a:r>
              <a:rPr lang="en-US" b="0" i="0" dirty="0" err="1">
                <a:solidFill>
                  <a:srgbClr val="D1D5DB"/>
                </a:solidFill>
                <a:effectLst/>
                <a:latin typeface="Söhne"/>
              </a:rPr>
              <a:t>esneklik</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dizilerini</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uzunluklarda</a:t>
            </a:r>
            <a:r>
              <a:rPr lang="en-US" b="0" i="0" dirty="0">
                <a:solidFill>
                  <a:srgbClr val="D1D5DB"/>
                </a:solidFill>
                <a:effectLst/>
                <a:latin typeface="Söhne"/>
              </a:rPr>
              <a:t> </a:t>
            </a:r>
            <a:r>
              <a:rPr lang="en-US" b="0" i="0" dirty="0" err="1">
                <a:solidFill>
                  <a:srgbClr val="D1D5DB"/>
                </a:solidFill>
                <a:effectLst/>
                <a:latin typeface="Söhne"/>
              </a:rPr>
              <a:t>işleyebilir</a:t>
            </a:r>
            <a:r>
              <a:rPr lang="en-US" b="0" i="0" dirty="0">
                <a:solidFill>
                  <a:srgbClr val="D1D5DB"/>
                </a:solidFill>
                <a:effectLst/>
                <a:latin typeface="Söhne"/>
              </a:rPr>
              <a:t>, </a:t>
            </a:r>
            <a:r>
              <a:rPr lang="en-US" b="0" i="0" dirty="0" err="1">
                <a:solidFill>
                  <a:srgbClr val="D1D5DB"/>
                </a:solidFill>
                <a:effectLst/>
                <a:latin typeface="Söhne"/>
              </a:rPr>
              <a:t>çünkü</a:t>
            </a:r>
            <a:r>
              <a:rPr lang="en-US" b="0" i="0" dirty="0">
                <a:solidFill>
                  <a:srgbClr val="D1D5DB"/>
                </a:solidFill>
                <a:effectLst/>
                <a:latin typeface="Söhne"/>
              </a:rPr>
              <a:t> </a:t>
            </a:r>
            <a:r>
              <a:rPr lang="en-US" b="0" i="0" dirty="0" err="1">
                <a:solidFill>
                  <a:srgbClr val="D1D5DB"/>
                </a:solidFill>
                <a:effectLst/>
                <a:latin typeface="Söhne"/>
              </a:rPr>
              <a:t>kodlama-çözme</a:t>
            </a:r>
            <a:r>
              <a:rPr lang="en-US" b="0" i="0" dirty="0">
                <a:solidFill>
                  <a:srgbClr val="D1D5DB"/>
                </a:solidFill>
                <a:effectLst/>
                <a:latin typeface="Söhne"/>
              </a:rPr>
              <a:t> </a:t>
            </a:r>
            <a:r>
              <a:rPr lang="en-US" b="0" i="0" dirty="0" err="1">
                <a:solidFill>
                  <a:srgbClr val="D1D5DB"/>
                </a:solidFill>
                <a:effectLst/>
                <a:latin typeface="Söhne"/>
              </a:rPr>
              <a:t>mekanizması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Bu,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çıkışın</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uzunluklarda</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görevler</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uygundur</a:t>
            </a:r>
            <a:r>
              <a:rPr lang="en-US" b="0" i="0" dirty="0">
                <a:solidFill>
                  <a:srgbClr val="D1D5DB"/>
                </a:solidFill>
                <a:effectLst/>
                <a:latin typeface="Söhne"/>
              </a:rPr>
              <a:t>. D</a:t>
            </a:r>
          </a:p>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157153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bunu</a:t>
            </a:r>
            <a:r>
              <a:rPr lang="en-US" dirty="0"/>
              <a:t> </a:t>
            </a:r>
            <a:r>
              <a:rPr lang="en-US" dirty="0" err="1"/>
              <a:t>biraz</a:t>
            </a:r>
            <a:r>
              <a:rPr lang="en-US" dirty="0"/>
              <a:t> da </a:t>
            </a:r>
            <a:r>
              <a:rPr lang="en-US" dirty="0" err="1"/>
              <a:t>fikirlerin</a:t>
            </a:r>
            <a:r>
              <a:rPr lang="en-US" dirty="0"/>
              <a:t> </a:t>
            </a:r>
            <a:r>
              <a:rPr lang="en-US" dirty="0" err="1"/>
              <a:t>nasıl</a:t>
            </a:r>
            <a:r>
              <a:rPr lang="en-US" dirty="0"/>
              <a:t> </a:t>
            </a:r>
            <a:r>
              <a:rPr lang="en-US" dirty="0" err="1"/>
              <a:t>geliştiğini</a:t>
            </a:r>
            <a:r>
              <a:rPr lang="en-US" dirty="0"/>
              <a:t> </a:t>
            </a:r>
            <a:r>
              <a:rPr lang="en-US" dirty="0" err="1"/>
              <a:t>basit</a:t>
            </a:r>
            <a:r>
              <a:rPr lang="en-US" dirty="0"/>
              <a:t> </a:t>
            </a:r>
            <a:r>
              <a:rPr lang="en-US" dirty="0" err="1"/>
              <a:t>fikirleri</a:t>
            </a:r>
            <a:r>
              <a:rPr lang="en-US" dirty="0"/>
              <a:t> </a:t>
            </a:r>
            <a:r>
              <a:rPr lang="en-US" dirty="0" err="1"/>
              <a:t>nasıl</a:t>
            </a:r>
            <a:r>
              <a:rPr lang="en-US" dirty="0"/>
              <a:t> </a:t>
            </a:r>
            <a:r>
              <a:rPr lang="en-US" dirty="0" err="1"/>
              <a:t>adım</a:t>
            </a:r>
            <a:r>
              <a:rPr lang="en-US" dirty="0"/>
              <a:t> </a:t>
            </a:r>
            <a:r>
              <a:rPr lang="en-US" dirty="0" err="1"/>
              <a:t>adım</a:t>
            </a:r>
            <a:r>
              <a:rPr lang="en-US" dirty="0"/>
              <a:t> </a:t>
            </a:r>
            <a:r>
              <a:rPr lang="en-US" dirty="0" err="1"/>
              <a:t>üstüne</a:t>
            </a:r>
            <a:r>
              <a:rPr lang="en-US" dirty="0"/>
              <a:t> </a:t>
            </a:r>
            <a:r>
              <a:rPr lang="en-US" dirty="0" err="1"/>
              <a:t>koyarak</a:t>
            </a:r>
            <a:r>
              <a:rPr lang="en-US" dirty="0"/>
              <a:t> </a:t>
            </a:r>
            <a:r>
              <a:rPr lang="en-US" dirty="0" err="1"/>
              <a:t>farklı</a:t>
            </a:r>
            <a:r>
              <a:rPr lang="en-US" dirty="0"/>
              <a:t> </a:t>
            </a:r>
            <a:r>
              <a:rPr lang="en-US" dirty="0" err="1"/>
              <a:t>sorunları</a:t>
            </a:r>
            <a:r>
              <a:rPr lang="en-US" dirty="0"/>
              <a:t> </a:t>
            </a:r>
            <a:r>
              <a:rPr lang="en-US" dirty="0" err="1"/>
              <a:t>çözecek</a:t>
            </a:r>
            <a:r>
              <a:rPr lang="en-US" dirty="0"/>
              <a:t> hale </a:t>
            </a:r>
            <a:r>
              <a:rPr lang="en-US" dirty="0" err="1"/>
              <a:t>getirdikelrini</a:t>
            </a:r>
            <a:r>
              <a:rPr lang="en-US" dirty="0"/>
              <a:t> </a:t>
            </a:r>
            <a:r>
              <a:rPr lang="en-US" dirty="0" err="1"/>
              <a:t>ggörmeniz</a:t>
            </a:r>
            <a:r>
              <a:rPr lang="en-US" dirty="0"/>
              <a:t> </a:t>
            </a:r>
            <a:r>
              <a:rPr lang="en-US" dirty="0" err="1"/>
              <a:t>açısından</a:t>
            </a:r>
            <a:r>
              <a:rPr lang="en-US" dirty="0"/>
              <a:t> </a:t>
            </a:r>
            <a:r>
              <a:rPr lang="en-US" dirty="0" err="1"/>
              <a:t>payaşıyorum</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3148590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a:p>
            <a:pPr algn="l"/>
            <a:r>
              <a:rPr lang="en-US" b="0" i="0" dirty="0">
                <a:solidFill>
                  <a:srgbClr val="D1D5DB"/>
                </a:solidFill>
                <a:effectLst/>
                <a:latin typeface="Söhne"/>
              </a:rPr>
              <a:t>"</a:t>
            </a:r>
            <a:r>
              <a:rPr lang="en-US" b="0" i="0" dirty="0" err="1">
                <a:solidFill>
                  <a:srgbClr val="D1D5DB"/>
                </a:solidFill>
                <a:effectLst/>
                <a:latin typeface="Söhne"/>
              </a:rPr>
              <a:t>input_dim</a:t>
            </a:r>
            <a:r>
              <a:rPr lang="en-US" b="0" i="0" dirty="0">
                <a:solidFill>
                  <a:srgbClr val="D1D5DB"/>
                </a:solidFill>
                <a:effectLst/>
                <a:latin typeface="Söhne"/>
              </a:rPr>
              <a:t>: Veri </a:t>
            </a:r>
            <a:r>
              <a:rPr lang="en-US" b="0" i="0" dirty="0" err="1">
                <a:solidFill>
                  <a:srgbClr val="D1D5DB"/>
                </a:solidFill>
                <a:effectLst/>
                <a:latin typeface="Söhne"/>
              </a:rPr>
              <a:t>setinizdeki</a:t>
            </a:r>
            <a:r>
              <a:rPr lang="en-US" b="0" i="0" dirty="0">
                <a:solidFill>
                  <a:srgbClr val="D1D5DB"/>
                </a:solidFill>
                <a:effectLst/>
                <a:latin typeface="Söhne"/>
              </a:rPr>
              <a:t> </a:t>
            </a:r>
            <a:r>
              <a:rPr lang="en-US" b="0" i="0" dirty="0" err="1">
                <a:solidFill>
                  <a:srgbClr val="D1D5DB"/>
                </a:solidFill>
                <a:effectLst/>
                <a:latin typeface="Söhne"/>
              </a:rPr>
              <a:t>benzersiz</a:t>
            </a:r>
            <a:r>
              <a:rPr lang="en-US" b="0" i="0" dirty="0">
                <a:solidFill>
                  <a:srgbClr val="D1D5DB"/>
                </a:solidFill>
                <a:effectLst/>
                <a:latin typeface="Söhne"/>
              </a:rPr>
              <a:t> </a:t>
            </a:r>
            <a:r>
              <a:rPr lang="en-US" b="0" i="0" dirty="0" err="1">
                <a:solidFill>
                  <a:srgbClr val="D1D5DB"/>
                </a:solidFill>
                <a:effectLst/>
                <a:latin typeface="Söhne"/>
              </a:rPr>
              <a:t>belirteç</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kelimelerin</a:t>
            </a:r>
            <a:r>
              <a:rPr lang="en-US" b="0" i="0" dirty="0">
                <a:solidFill>
                  <a:srgbClr val="D1D5DB"/>
                </a:solidFill>
                <a:effectLst/>
                <a:latin typeface="Söhne"/>
              </a:rPr>
              <a:t> </a:t>
            </a:r>
            <a:r>
              <a:rPr lang="en-US" b="0" i="0" dirty="0" err="1">
                <a:solidFill>
                  <a:srgbClr val="D1D5DB"/>
                </a:solidFill>
                <a:effectLst/>
                <a:latin typeface="Söhne"/>
              </a:rPr>
              <a:t>toplam</a:t>
            </a:r>
            <a:r>
              <a:rPr lang="en-US" b="0" i="0" dirty="0">
                <a:solidFill>
                  <a:srgbClr val="D1D5DB"/>
                </a:solidFill>
                <a:effectLst/>
                <a:latin typeface="Söhne"/>
              </a:rPr>
              <a:t> </a:t>
            </a:r>
            <a:r>
              <a:rPr lang="en-US" b="0" i="0" dirty="0" err="1">
                <a:solidFill>
                  <a:srgbClr val="D1D5DB"/>
                </a:solidFill>
                <a:effectLst/>
                <a:latin typeface="Söhne"/>
              </a:rPr>
              <a:t>sayısıdır</a:t>
            </a:r>
            <a:r>
              <a:rPr lang="en-US" b="0" i="0" dirty="0">
                <a:solidFill>
                  <a:srgbClr val="D1D5DB"/>
                </a:solidFill>
                <a:effectLst/>
                <a:latin typeface="Söhne"/>
              </a:rPr>
              <a:t>. </a:t>
            </a:r>
            <a:r>
              <a:rPr lang="en-US" b="0" i="0" dirty="0" err="1">
                <a:solidFill>
                  <a:srgbClr val="D1D5DB"/>
                </a:solidFill>
                <a:effectLst/>
                <a:latin typeface="Söhne"/>
              </a:rPr>
              <a:t>Gömme</a:t>
            </a:r>
            <a:r>
              <a:rPr lang="en-US" b="0" i="0" dirty="0">
                <a:solidFill>
                  <a:srgbClr val="D1D5DB"/>
                </a:solidFill>
                <a:effectLst/>
                <a:latin typeface="Söhne"/>
              </a:rPr>
              <a:t> </a:t>
            </a:r>
            <a:r>
              <a:rPr lang="en-US" b="0" i="0" dirty="0" err="1">
                <a:solidFill>
                  <a:srgbClr val="D1D5DB"/>
                </a:solidFill>
                <a:effectLst/>
                <a:latin typeface="Söhne"/>
              </a:rPr>
              <a:t>matrisindeki</a:t>
            </a:r>
            <a:r>
              <a:rPr lang="en-US" b="0" i="0" dirty="0">
                <a:solidFill>
                  <a:srgbClr val="D1D5DB"/>
                </a:solidFill>
                <a:effectLst/>
                <a:latin typeface="Söhne"/>
              </a:rPr>
              <a:t> </a:t>
            </a:r>
            <a:r>
              <a:rPr lang="en-US" b="0" i="0" dirty="0" err="1">
                <a:solidFill>
                  <a:srgbClr val="D1D5DB"/>
                </a:solidFill>
                <a:effectLst/>
                <a:latin typeface="Söhne"/>
              </a:rPr>
              <a:t>satır</a:t>
            </a:r>
            <a:r>
              <a:rPr lang="en-US" b="0" i="0" dirty="0">
                <a:solidFill>
                  <a:srgbClr val="D1D5DB"/>
                </a:solidFill>
                <a:effectLst/>
                <a:latin typeface="Söhne"/>
              </a:rPr>
              <a:t> </a:t>
            </a:r>
            <a:r>
              <a:rPr lang="en-US" b="0" i="0" dirty="0" err="1">
                <a:solidFill>
                  <a:srgbClr val="D1D5DB"/>
                </a:solidFill>
                <a:effectLst/>
                <a:latin typeface="Söhne"/>
              </a:rPr>
              <a:t>sayısını</a:t>
            </a:r>
            <a:r>
              <a:rPr lang="en-US" b="0" i="0" dirty="0">
                <a:solidFill>
                  <a:srgbClr val="D1D5DB"/>
                </a:solidFill>
                <a:effectLst/>
                <a:latin typeface="Söhne"/>
              </a:rPr>
              <a:t> </a:t>
            </a:r>
            <a:r>
              <a:rPr lang="en-US" b="0" i="0" dirty="0" err="1">
                <a:solidFill>
                  <a:srgbClr val="D1D5DB"/>
                </a:solidFill>
                <a:effectLst/>
                <a:latin typeface="Söhne"/>
              </a:rPr>
              <a:t>belirtir</a:t>
            </a:r>
            <a:r>
              <a:rPr lang="en-US" b="0" i="0" dirty="0">
                <a:solidFill>
                  <a:srgbClr val="D1D5DB"/>
                </a:solidFill>
                <a:effectLst/>
                <a:latin typeface="Söhne"/>
              </a:rPr>
              <a:t>.</a:t>
            </a:r>
          </a:p>
          <a:p>
            <a:pPr algn="l"/>
            <a:r>
              <a:rPr lang="en-US" b="0" i="0" dirty="0" err="1">
                <a:solidFill>
                  <a:srgbClr val="D1D5DB"/>
                </a:solidFill>
                <a:effectLst/>
                <a:latin typeface="Söhne"/>
              </a:rPr>
              <a:t>output_dim</a:t>
            </a:r>
            <a:r>
              <a:rPr lang="en-US" b="0" i="0" dirty="0">
                <a:solidFill>
                  <a:srgbClr val="D1D5DB"/>
                </a:solidFill>
                <a:effectLst/>
                <a:latin typeface="Söhne"/>
              </a:rPr>
              <a:t>: </a:t>
            </a:r>
            <a:r>
              <a:rPr lang="en-US" b="0" i="0" dirty="0" err="1">
                <a:solidFill>
                  <a:srgbClr val="D1D5DB"/>
                </a:solidFill>
                <a:effectLst/>
                <a:latin typeface="Söhne"/>
              </a:rPr>
              <a:t>Yoğun</a:t>
            </a:r>
            <a:r>
              <a:rPr lang="en-US" b="0" i="0" dirty="0">
                <a:solidFill>
                  <a:srgbClr val="D1D5DB"/>
                </a:solidFill>
                <a:effectLst/>
                <a:latin typeface="Söhne"/>
              </a:rPr>
              <a:t> </a:t>
            </a:r>
            <a:r>
              <a:rPr lang="en-US" b="0" i="0" dirty="0" err="1">
                <a:solidFill>
                  <a:srgbClr val="D1D5DB"/>
                </a:solidFill>
                <a:effectLst/>
                <a:latin typeface="Söhne"/>
              </a:rPr>
              <a:t>gömme</a:t>
            </a:r>
            <a:r>
              <a:rPr lang="en-US" b="0" i="0" dirty="0">
                <a:solidFill>
                  <a:srgbClr val="D1D5DB"/>
                </a:solidFill>
                <a:effectLst/>
                <a:latin typeface="Söhne"/>
              </a:rPr>
              <a:t> </a:t>
            </a:r>
            <a:r>
              <a:rPr lang="en-US" b="0" i="0" dirty="0" err="1">
                <a:solidFill>
                  <a:srgbClr val="D1D5DB"/>
                </a:solidFill>
                <a:effectLst/>
                <a:latin typeface="Söhne"/>
              </a:rPr>
              <a:t>boyutudur</a:t>
            </a:r>
            <a:r>
              <a:rPr lang="en-US" b="0" i="0" dirty="0">
                <a:solidFill>
                  <a:srgbClr val="D1D5DB"/>
                </a:solidFill>
                <a:effectLst/>
                <a:latin typeface="Söhne"/>
              </a:rPr>
              <a:t>. </a:t>
            </a:r>
            <a:r>
              <a:rPr lang="en-US" b="0" i="0" dirty="0" err="1">
                <a:solidFill>
                  <a:srgbClr val="D1D5DB"/>
                </a:solidFill>
                <a:effectLst/>
                <a:latin typeface="Söhne"/>
              </a:rPr>
              <a:t>Çıktı</a:t>
            </a:r>
            <a:r>
              <a:rPr lang="en-US" b="0" i="0" dirty="0">
                <a:solidFill>
                  <a:srgbClr val="D1D5DB"/>
                </a:solidFill>
                <a:effectLst/>
                <a:latin typeface="Söhne"/>
              </a:rPr>
              <a:t> </a:t>
            </a:r>
            <a:r>
              <a:rPr lang="en-US" b="0" i="0" dirty="0" err="1">
                <a:solidFill>
                  <a:srgbClr val="D1D5DB"/>
                </a:solidFill>
                <a:effectLst/>
                <a:latin typeface="Söhne"/>
              </a:rPr>
              <a:t>vektörlerinin</a:t>
            </a:r>
            <a:r>
              <a:rPr lang="en-US" b="0" i="0" dirty="0">
                <a:solidFill>
                  <a:srgbClr val="D1D5DB"/>
                </a:solidFill>
                <a:effectLst/>
                <a:latin typeface="Söhne"/>
              </a:rPr>
              <a:t> </a:t>
            </a:r>
            <a:r>
              <a:rPr lang="en-US" b="0" i="0" dirty="0" err="1">
                <a:solidFill>
                  <a:srgbClr val="D1D5DB"/>
                </a:solidFill>
                <a:effectLst/>
                <a:latin typeface="Söhne"/>
              </a:rPr>
              <a:t>boyutunu</a:t>
            </a:r>
            <a:r>
              <a:rPr lang="en-US" b="0" i="0" dirty="0">
                <a:solidFill>
                  <a:srgbClr val="D1D5DB"/>
                </a:solidFill>
                <a:effectLst/>
                <a:latin typeface="Söhne"/>
              </a:rPr>
              <a:t> </a:t>
            </a:r>
            <a:r>
              <a:rPr lang="en-US" b="0" i="0" dirty="0" err="1">
                <a:solidFill>
                  <a:srgbClr val="D1D5DB"/>
                </a:solidFill>
                <a:effectLst/>
                <a:latin typeface="Söhne"/>
              </a:rPr>
              <a:t>belirler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a:t>
            </a:r>
            <a:r>
              <a:rPr lang="en-US" b="0" i="0" dirty="0" err="1">
                <a:solidFill>
                  <a:srgbClr val="D1D5DB"/>
                </a:solidFill>
                <a:effectLst/>
                <a:latin typeface="Söhne"/>
              </a:rPr>
              <a:t>output_dim</a:t>
            </a:r>
            <a:r>
              <a:rPr lang="en-US" b="0" i="0" dirty="0">
                <a:solidFill>
                  <a:srgbClr val="D1D5DB"/>
                </a:solidFill>
                <a:effectLst/>
                <a:latin typeface="Söhne"/>
              </a:rPr>
              <a:t>=100, her </a:t>
            </a:r>
            <a:r>
              <a:rPr lang="en-US" b="0" i="0" dirty="0" err="1">
                <a:solidFill>
                  <a:srgbClr val="D1D5DB"/>
                </a:solidFill>
                <a:effectLst/>
                <a:latin typeface="Söhne"/>
              </a:rPr>
              <a:t>belirteç</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100 </a:t>
            </a:r>
            <a:r>
              <a:rPr lang="en-US" b="0" i="0" dirty="0" err="1">
                <a:solidFill>
                  <a:srgbClr val="D1D5DB"/>
                </a:solidFill>
                <a:effectLst/>
                <a:latin typeface="Söhne"/>
              </a:rPr>
              <a:t>boyutlu</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vektörle</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edileceği</a:t>
            </a:r>
            <a:r>
              <a:rPr lang="en-US" b="0" i="0" dirty="0">
                <a:solidFill>
                  <a:srgbClr val="D1D5DB"/>
                </a:solidFill>
                <a:effectLst/>
                <a:latin typeface="Söhne"/>
              </a:rPr>
              <a:t> </a:t>
            </a:r>
            <a:r>
              <a:rPr lang="en-US" b="0" i="0" dirty="0" err="1">
                <a:solidFill>
                  <a:srgbClr val="D1D5DB"/>
                </a:solidFill>
                <a:effectLst/>
                <a:latin typeface="Söhne"/>
              </a:rPr>
              <a:t>anlamına</a:t>
            </a:r>
            <a:r>
              <a:rPr lang="en-US" b="0" i="0" dirty="0">
                <a:solidFill>
                  <a:srgbClr val="D1D5DB"/>
                </a:solidFill>
                <a:effectLst/>
                <a:latin typeface="Söhne"/>
              </a:rPr>
              <a:t> </a:t>
            </a:r>
            <a:r>
              <a:rPr lang="en-US" b="0" i="0" dirty="0" err="1">
                <a:solidFill>
                  <a:srgbClr val="D1D5DB"/>
                </a:solidFill>
                <a:effectLst/>
                <a:latin typeface="Söhne"/>
              </a:rPr>
              <a:t>gelir</a:t>
            </a:r>
            <a:r>
              <a:rPr lang="en-US" b="0" i="0" dirty="0">
                <a:solidFill>
                  <a:srgbClr val="D1D5DB"/>
                </a:solidFill>
                <a:effectLst/>
                <a:latin typeface="Söhne"/>
              </a:rPr>
              <a:t>.</a:t>
            </a:r>
          </a:p>
          <a:p>
            <a:pPr algn="l"/>
            <a:r>
              <a:rPr lang="en-US" b="0" i="0" dirty="0">
                <a:solidFill>
                  <a:srgbClr val="D1D5DB"/>
                </a:solidFill>
                <a:effectLst/>
                <a:latin typeface="Söhne"/>
              </a:rPr>
              <a:t>weights: Bu </a:t>
            </a:r>
            <a:r>
              <a:rPr lang="en-US" b="0" i="0" dirty="0" err="1">
                <a:solidFill>
                  <a:srgbClr val="D1D5DB"/>
                </a:solidFill>
                <a:effectLst/>
                <a:latin typeface="Söhne"/>
              </a:rPr>
              <a:t>parametre</a:t>
            </a:r>
            <a:r>
              <a:rPr lang="en-US" b="0" i="0" dirty="0">
                <a:solidFill>
                  <a:srgbClr val="D1D5DB"/>
                </a:solidFill>
                <a:effectLst/>
                <a:latin typeface="Söhne"/>
              </a:rPr>
              <a:t> </a:t>
            </a:r>
            <a:r>
              <a:rPr lang="en-US" b="0" i="0" dirty="0" err="1">
                <a:solidFill>
                  <a:srgbClr val="D1D5DB"/>
                </a:solidFill>
                <a:effectLst/>
                <a:latin typeface="Söhne"/>
              </a:rPr>
              <a:t>isteğe</a:t>
            </a:r>
            <a:r>
              <a:rPr lang="en-US" b="0" i="0" dirty="0">
                <a:solidFill>
                  <a:srgbClr val="D1D5DB"/>
                </a:solidFill>
                <a:effectLst/>
                <a:latin typeface="Söhne"/>
              </a:rPr>
              <a:t> </a:t>
            </a:r>
            <a:r>
              <a:rPr lang="en-US" b="0" i="0" dirty="0" err="1">
                <a:solidFill>
                  <a:srgbClr val="D1D5DB"/>
                </a:solidFill>
                <a:effectLst/>
                <a:latin typeface="Söhne"/>
              </a:rPr>
              <a:t>bağlıdır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a:t>
            </a:r>
            <a:r>
              <a:rPr lang="en-US" b="0" i="0" dirty="0" err="1">
                <a:solidFill>
                  <a:srgbClr val="D1D5DB"/>
                </a:solidFill>
                <a:effectLst/>
                <a:latin typeface="Söhne"/>
              </a:rPr>
              <a:t>eğitilmiş</a:t>
            </a:r>
            <a:r>
              <a:rPr lang="en-US" b="0" i="0" dirty="0">
                <a:solidFill>
                  <a:srgbClr val="D1D5DB"/>
                </a:solidFill>
                <a:effectLst/>
                <a:latin typeface="Söhne"/>
              </a:rPr>
              <a:t> </a:t>
            </a:r>
            <a:r>
              <a:rPr lang="en-US" b="0" i="0" dirty="0" err="1">
                <a:solidFill>
                  <a:srgbClr val="D1D5DB"/>
                </a:solidFill>
                <a:effectLst/>
                <a:latin typeface="Söhne"/>
              </a:rPr>
              <a:t>kelime</a:t>
            </a:r>
            <a:r>
              <a:rPr lang="en-US" b="0" i="0" dirty="0">
                <a:solidFill>
                  <a:srgbClr val="D1D5DB"/>
                </a:solidFill>
                <a:effectLst/>
                <a:latin typeface="Söhne"/>
              </a:rPr>
              <a:t> </a:t>
            </a:r>
            <a:r>
              <a:rPr lang="en-US" b="0" i="0" dirty="0" err="1">
                <a:solidFill>
                  <a:srgbClr val="D1D5DB"/>
                </a:solidFill>
                <a:effectLst/>
                <a:latin typeface="Söhne"/>
              </a:rPr>
              <a:t>gömme</a:t>
            </a:r>
            <a:r>
              <a:rPr lang="en-US" b="0" i="0" dirty="0">
                <a:solidFill>
                  <a:srgbClr val="D1D5DB"/>
                </a:solidFill>
                <a:effectLst/>
                <a:latin typeface="Söhne"/>
              </a:rPr>
              <a:t> </a:t>
            </a:r>
            <a:r>
              <a:rPr lang="en-US" b="0" i="0" dirty="0" err="1">
                <a:solidFill>
                  <a:srgbClr val="D1D5DB"/>
                </a:solidFill>
                <a:effectLst/>
                <a:latin typeface="Söhne"/>
              </a:rPr>
              <a:t>vektörleriyle</a:t>
            </a:r>
            <a:r>
              <a:rPr lang="en-US" b="0" i="0" dirty="0">
                <a:solidFill>
                  <a:srgbClr val="D1D5DB"/>
                </a:solidFill>
                <a:effectLst/>
                <a:latin typeface="Söhne"/>
              </a:rPr>
              <a:t> </a:t>
            </a:r>
            <a:r>
              <a:rPr lang="en-US" b="0" i="0" dirty="0" err="1">
                <a:solidFill>
                  <a:srgbClr val="D1D5DB"/>
                </a:solidFill>
                <a:effectLst/>
                <a:latin typeface="Söhne"/>
              </a:rPr>
              <a:t>gömme</a:t>
            </a:r>
            <a:r>
              <a:rPr lang="en-US" b="0" i="0" dirty="0">
                <a:solidFill>
                  <a:srgbClr val="D1D5DB"/>
                </a:solidFill>
                <a:effectLst/>
                <a:latin typeface="Söhne"/>
              </a:rPr>
              <a:t> </a:t>
            </a:r>
            <a:r>
              <a:rPr lang="en-US" b="0" i="0" dirty="0" err="1">
                <a:solidFill>
                  <a:srgbClr val="D1D5DB"/>
                </a:solidFill>
                <a:effectLst/>
                <a:latin typeface="Söhne"/>
              </a:rPr>
              <a:t>katmanını</a:t>
            </a:r>
            <a:r>
              <a:rPr lang="en-US" b="0" i="0" dirty="0">
                <a:solidFill>
                  <a:srgbClr val="D1D5DB"/>
                </a:solidFill>
                <a:effectLst/>
                <a:latin typeface="Söhne"/>
              </a:rPr>
              <a:t> </a:t>
            </a:r>
            <a:r>
              <a:rPr lang="en-US" b="0" i="0" dirty="0" err="1">
                <a:solidFill>
                  <a:srgbClr val="D1D5DB"/>
                </a:solidFill>
                <a:effectLst/>
                <a:latin typeface="Söhne"/>
              </a:rPr>
              <a:t>başlatmanıza</a:t>
            </a:r>
            <a:r>
              <a:rPr lang="en-US" b="0" i="0" dirty="0">
                <a:solidFill>
                  <a:srgbClr val="D1D5DB"/>
                </a:solidFill>
                <a:effectLst/>
                <a:latin typeface="Söhne"/>
              </a:rPr>
              <a:t> </a:t>
            </a:r>
            <a:r>
              <a:rPr lang="en-US" b="0" i="0" dirty="0" err="1">
                <a:solidFill>
                  <a:srgbClr val="D1D5DB"/>
                </a:solidFill>
                <a:effectLst/>
                <a:latin typeface="Söhne"/>
              </a:rPr>
              <a:t>olanak</a:t>
            </a:r>
            <a:r>
              <a:rPr lang="en-US" b="0" i="0" dirty="0">
                <a:solidFill>
                  <a:srgbClr val="D1D5DB"/>
                </a:solidFill>
                <a:effectLst/>
                <a:latin typeface="Söhne"/>
              </a:rPr>
              <a:t> </a:t>
            </a:r>
            <a:r>
              <a:rPr lang="en-US" b="0" i="0" dirty="0" err="1">
                <a:solidFill>
                  <a:srgbClr val="D1D5DB"/>
                </a:solidFill>
                <a:effectLst/>
                <a:latin typeface="Söhne"/>
              </a:rPr>
              <a:t>tanır</a:t>
            </a:r>
            <a:r>
              <a:rPr lang="en-US" b="0" i="0" dirty="0">
                <a:solidFill>
                  <a:srgbClr val="D1D5DB"/>
                </a:solidFill>
                <a:effectLst/>
                <a:latin typeface="Söhne"/>
              </a:rPr>
              <a:t>. Her </a:t>
            </a:r>
            <a:r>
              <a:rPr lang="en-US" b="0" i="0" dirty="0" err="1">
                <a:solidFill>
                  <a:srgbClr val="D1D5DB"/>
                </a:solidFill>
                <a:effectLst/>
                <a:latin typeface="Söhne"/>
              </a:rPr>
              <a:t>satır</a:t>
            </a:r>
            <a:r>
              <a:rPr lang="en-US" b="0" i="0" dirty="0">
                <a:solidFill>
                  <a:srgbClr val="D1D5DB"/>
                </a:solidFill>
                <a:effectLst/>
                <a:latin typeface="Söhne"/>
              </a:rPr>
              <a:t>, </a:t>
            </a:r>
            <a:r>
              <a:rPr lang="en-US" b="0" i="0" dirty="0" err="1">
                <a:solidFill>
                  <a:srgbClr val="D1D5DB"/>
                </a:solidFill>
                <a:effectLst/>
                <a:latin typeface="Söhne"/>
              </a:rPr>
              <a:t>kelime</a:t>
            </a:r>
            <a:r>
              <a:rPr lang="en-US" b="0" i="0" dirty="0">
                <a:solidFill>
                  <a:srgbClr val="D1D5DB"/>
                </a:solidFill>
                <a:effectLst/>
                <a:latin typeface="Söhne"/>
              </a:rPr>
              <a:t> </a:t>
            </a:r>
            <a:r>
              <a:rPr lang="en-US" b="0" i="0" dirty="0" err="1">
                <a:solidFill>
                  <a:srgbClr val="D1D5DB"/>
                </a:solidFill>
                <a:effectLst/>
                <a:latin typeface="Söhne"/>
              </a:rPr>
              <a:t>dağarcığındaki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gömme</a:t>
            </a:r>
            <a:r>
              <a:rPr lang="en-US" b="0" i="0" dirty="0">
                <a:solidFill>
                  <a:srgbClr val="D1D5DB"/>
                </a:solidFill>
                <a:effectLst/>
                <a:latin typeface="Söhne"/>
              </a:rPr>
              <a:t> </a:t>
            </a:r>
            <a:r>
              <a:rPr lang="en-US" b="0" i="0" dirty="0" err="1">
                <a:solidFill>
                  <a:srgbClr val="D1D5DB"/>
                </a:solidFill>
                <a:effectLst/>
                <a:latin typeface="Söhne"/>
              </a:rPr>
              <a:t>vektörünü</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a:t>
            </a:r>
          </a:p>
          <a:p>
            <a:pPr algn="l"/>
            <a:r>
              <a:rPr lang="en-US" b="0" i="0" dirty="0">
                <a:solidFill>
                  <a:srgbClr val="D1D5DB"/>
                </a:solidFill>
                <a:effectLst/>
                <a:latin typeface="Söhne"/>
              </a:rPr>
              <a:t>trainable: </a:t>
            </a:r>
            <a:r>
              <a:rPr lang="en-US" b="0" i="0" dirty="0" err="1">
                <a:solidFill>
                  <a:srgbClr val="D1D5DB"/>
                </a:solidFill>
                <a:effectLst/>
                <a:latin typeface="Söhne"/>
              </a:rPr>
              <a:t>Gömme</a:t>
            </a:r>
            <a:r>
              <a:rPr lang="en-US" b="0" i="0" dirty="0">
                <a:solidFill>
                  <a:srgbClr val="D1D5DB"/>
                </a:solidFill>
                <a:effectLst/>
                <a:latin typeface="Söhne"/>
              </a:rPr>
              <a:t> </a:t>
            </a:r>
            <a:r>
              <a:rPr lang="en-US" b="0" i="0" dirty="0" err="1">
                <a:solidFill>
                  <a:srgbClr val="D1D5DB"/>
                </a:solidFill>
                <a:effectLst/>
                <a:latin typeface="Söhne"/>
              </a:rPr>
              <a:t>ağırlıklarının</a:t>
            </a:r>
            <a:r>
              <a:rPr lang="en-US" b="0" i="0" dirty="0">
                <a:solidFill>
                  <a:srgbClr val="D1D5DB"/>
                </a:solidFill>
                <a:effectLst/>
                <a:latin typeface="Söhne"/>
              </a:rPr>
              <a:t> </a:t>
            </a:r>
            <a:r>
              <a:rPr lang="en-US" b="0" i="0" dirty="0" err="1">
                <a:solidFill>
                  <a:srgbClr val="D1D5DB"/>
                </a:solidFill>
                <a:effectLst/>
                <a:latin typeface="Söhne"/>
              </a:rPr>
              <a:t>eğitim</a:t>
            </a:r>
            <a:r>
              <a:rPr lang="en-US" b="0" i="0" dirty="0">
                <a:solidFill>
                  <a:srgbClr val="D1D5DB"/>
                </a:solidFill>
                <a:effectLst/>
                <a:latin typeface="Söhne"/>
              </a:rPr>
              <a:t> </a:t>
            </a:r>
            <a:r>
              <a:rPr lang="en-US" b="0" i="0" dirty="0" err="1">
                <a:solidFill>
                  <a:srgbClr val="D1D5DB"/>
                </a:solidFill>
                <a:effectLst/>
                <a:latin typeface="Söhne"/>
              </a:rPr>
              <a:t>sırasında</a:t>
            </a:r>
            <a:r>
              <a:rPr lang="en-US" b="0" i="0" dirty="0">
                <a:solidFill>
                  <a:srgbClr val="D1D5DB"/>
                </a:solidFill>
                <a:effectLst/>
                <a:latin typeface="Söhne"/>
              </a:rPr>
              <a:t> </a:t>
            </a:r>
            <a:r>
              <a:rPr lang="en-US" b="0" i="0" dirty="0" err="1">
                <a:solidFill>
                  <a:srgbClr val="D1D5DB"/>
                </a:solidFill>
                <a:effectLst/>
                <a:latin typeface="Söhne"/>
              </a:rPr>
              <a:t>güncellenip</a:t>
            </a:r>
            <a:r>
              <a:rPr lang="en-US" b="0" i="0" dirty="0">
                <a:solidFill>
                  <a:srgbClr val="D1D5DB"/>
                </a:solidFill>
                <a:effectLst/>
                <a:latin typeface="Söhne"/>
              </a:rPr>
              <a:t> </a:t>
            </a:r>
            <a:r>
              <a:rPr lang="en-US" b="0" i="0" dirty="0" err="1">
                <a:solidFill>
                  <a:srgbClr val="D1D5DB"/>
                </a:solidFill>
                <a:effectLst/>
                <a:latin typeface="Söhne"/>
              </a:rPr>
              <a:t>güncellenmeyeceğini</a:t>
            </a:r>
            <a:r>
              <a:rPr lang="en-US" b="0" i="0" dirty="0">
                <a:solidFill>
                  <a:srgbClr val="D1D5DB"/>
                </a:solidFill>
                <a:effectLst/>
                <a:latin typeface="Söhne"/>
              </a:rPr>
              <a:t> </a:t>
            </a:r>
            <a:r>
              <a:rPr lang="en-US" b="0" i="0" dirty="0" err="1">
                <a:solidFill>
                  <a:srgbClr val="D1D5DB"/>
                </a:solidFill>
                <a:effectLst/>
                <a:latin typeface="Söhne"/>
              </a:rPr>
              <a:t>belirten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boolean</a:t>
            </a:r>
            <a:r>
              <a:rPr lang="en-US" b="0" i="0" dirty="0">
                <a:solidFill>
                  <a:srgbClr val="D1D5DB"/>
                </a:solidFill>
                <a:effectLst/>
                <a:latin typeface="Söhne"/>
              </a:rPr>
              <a:t> </a:t>
            </a:r>
            <a:r>
              <a:rPr lang="en-US" b="0" i="0" dirty="0" err="1">
                <a:solidFill>
                  <a:srgbClr val="D1D5DB"/>
                </a:solidFill>
                <a:effectLst/>
                <a:latin typeface="Söhne"/>
              </a:rPr>
              <a:t>parametredir</a:t>
            </a:r>
            <a:r>
              <a:rPr lang="en-US" b="0" i="0" dirty="0">
                <a:solidFill>
                  <a:srgbClr val="D1D5DB"/>
                </a:solidFill>
                <a:effectLst/>
                <a:latin typeface="Söhne"/>
              </a:rPr>
              <a:t>. trainable=True </a:t>
            </a:r>
            <a:r>
              <a:rPr lang="en-US" b="0" i="0" dirty="0" err="1">
                <a:solidFill>
                  <a:srgbClr val="D1D5DB"/>
                </a:solidFill>
                <a:effectLst/>
                <a:latin typeface="Söhne"/>
              </a:rPr>
              <a:t>olduğunda</a:t>
            </a:r>
            <a:r>
              <a:rPr lang="en-US" b="0" i="0" dirty="0">
                <a:solidFill>
                  <a:srgbClr val="D1D5DB"/>
                </a:solidFill>
                <a:effectLst/>
                <a:latin typeface="Söhne"/>
              </a:rPr>
              <a:t>, </a:t>
            </a:r>
            <a:r>
              <a:rPr lang="en-US" b="0" i="0" dirty="0" err="1">
                <a:solidFill>
                  <a:srgbClr val="D1D5DB"/>
                </a:solidFill>
                <a:effectLst/>
                <a:latin typeface="Söhne"/>
              </a:rPr>
              <a:t>gömme</a:t>
            </a:r>
            <a:r>
              <a:rPr lang="en-US" b="0" i="0" dirty="0">
                <a:solidFill>
                  <a:srgbClr val="D1D5DB"/>
                </a:solidFill>
                <a:effectLst/>
                <a:latin typeface="Söhne"/>
              </a:rPr>
              <a:t> </a:t>
            </a:r>
            <a:r>
              <a:rPr lang="en-US" b="0" i="0" dirty="0" err="1">
                <a:solidFill>
                  <a:srgbClr val="D1D5DB"/>
                </a:solidFill>
                <a:effectLst/>
                <a:latin typeface="Söhne"/>
              </a:rPr>
              <a:t>ağırlıkları</a:t>
            </a:r>
            <a:r>
              <a:rPr lang="en-US" b="0" i="0" dirty="0">
                <a:solidFill>
                  <a:srgbClr val="D1D5DB"/>
                </a:solidFill>
                <a:effectLst/>
                <a:latin typeface="Söhne"/>
              </a:rPr>
              <a:t> </a:t>
            </a:r>
            <a:r>
              <a:rPr lang="en-US" b="0" i="0" dirty="0" err="1">
                <a:solidFill>
                  <a:srgbClr val="D1D5DB"/>
                </a:solidFill>
                <a:effectLst/>
                <a:latin typeface="Söhne"/>
              </a:rPr>
              <a:t>geri</a:t>
            </a:r>
            <a:r>
              <a:rPr lang="en-US" b="0" i="0" dirty="0">
                <a:solidFill>
                  <a:srgbClr val="D1D5DB"/>
                </a:solidFill>
                <a:effectLst/>
                <a:latin typeface="Söhne"/>
              </a:rPr>
              <a:t> </a:t>
            </a:r>
            <a:r>
              <a:rPr lang="en-US" b="0" i="0" dirty="0" err="1">
                <a:solidFill>
                  <a:srgbClr val="D1D5DB"/>
                </a:solidFill>
                <a:effectLst/>
                <a:latin typeface="Söhne"/>
              </a:rPr>
              <a:t>yayılım</a:t>
            </a:r>
            <a:r>
              <a:rPr lang="en-US" b="0" i="0" dirty="0">
                <a:solidFill>
                  <a:srgbClr val="D1D5DB"/>
                </a:solidFill>
                <a:effectLst/>
                <a:latin typeface="Söhne"/>
              </a:rPr>
              <a:t> </a:t>
            </a:r>
            <a:r>
              <a:rPr lang="en-US" b="0" i="0" dirty="0" err="1">
                <a:solidFill>
                  <a:srgbClr val="D1D5DB"/>
                </a:solidFill>
                <a:effectLst/>
                <a:latin typeface="Söhne"/>
              </a:rPr>
              <a:t>aracılığıyla</a:t>
            </a:r>
            <a:r>
              <a:rPr lang="en-US" b="0" i="0" dirty="0">
                <a:solidFill>
                  <a:srgbClr val="D1D5DB"/>
                </a:solidFill>
                <a:effectLst/>
                <a:latin typeface="Söhne"/>
              </a:rPr>
              <a:t> </a:t>
            </a:r>
            <a:r>
              <a:rPr lang="en-US" b="0" i="0" dirty="0" err="1">
                <a:solidFill>
                  <a:srgbClr val="D1D5DB"/>
                </a:solidFill>
                <a:effectLst/>
                <a:latin typeface="Söhne"/>
              </a:rPr>
              <a:t>ayarlanır</a:t>
            </a:r>
            <a:r>
              <a:rPr lang="en-US" b="0" i="0" dirty="0">
                <a:solidFill>
                  <a:srgbClr val="D1D5DB"/>
                </a:solidFill>
                <a:effectLst/>
                <a:latin typeface="Söhne"/>
              </a:rPr>
              <a:t>. False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ayarlandığında</a:t>
            </a:r>
            <a:r>
              <a:rPr lang="en-US" b="0" i="0" dirty="0">
                <a:solidFill>
                  <a:srgbClr val="D1D5DB"/>
                </a:solidFill>
                <a:effectLst/>
                <a:latin typeface="Söhne"/>
              </a:rPr>
              <a:t>, </a:t>
            </a:r>
            <a:r>
              <a:rPr lang="en-US" b="0" i="0" dirty="0" err="1">
                <a:solidFill>
                  <a:srgbClr val="D1D5DB"/>
                </a:solidFill>
                <a:effectLst/>
                <a:latin typeface="Söhne"/>
              </a:rPr>
              <a:t>ağırlıklar</a:t>
            </a:r>
            <a:r>
              <a:rPr lang="en-US" b="0" i="0" dirty="0">
                <a:solidFill>
                  <a:srgbClr val="D1D5DB"/>
                </a:solidFill>
                <a:effectLst/>
                <a:latin typeface="Söhne"/>
              </a:rPr>
              <a:t> </a:t>
            </a:r>
            <a:r>
              <a:rPr lang="en-US" b="0" i="0" dirty="0" err="1">
                <a:solidFill>
                  <a:srgbClr val="D1D5DB"/>
                </a:solidFill>
                <a:effectLst/>
                <a:latin typeface="Söhne"/>
              </a:rPr>
              <a:t>sabit</a:t>
            </a:r>
            <a:r>
              <a:rPr lang="en-US" b="0" i="0" dirty="0">
                <a:solidFill>
                  <a:srgbClr val="D1D5DB"/>
                </a:solidFill>
                <a:effectLst/>
                <a:latin typeface="Söhne"/>
              </a:rPr>
              <a:t> </a:t>
            </a:r>
            <a:r>
              <a:rPr lang="en-US" b="0" i="0" dirty="0" err="1">
                <a:solidFill>
                  <a:srgbClr val="D1D5DB"/>
                </a:solidFill>
                <a:effectLst/>
                <a:latin typeface="Söhne"/>
              </a:rPr>
              <a:t>kalır</a:t>
            </a:r>
            <a:r>
              <a:rPr lang="en-US" b="0" i="0" dirty="0">
                <a:solidFill>
                  <a:srgbClr val="D1D5DB"/>
                </a:solidFill>
                <a:effectLst/>
                <a:latin typeface="Söhne"/>
              </a:rPr>
              <a:t>.</a:t>
            </a:r>
          </a:p>
          <a:p>
            <a:pPr algn="l"/>
            <a:r>
              <a:rPr lang="en-US" b="0" i="0" dirty="0" err="1">
                <a:solidFill>
                  <a:srgbClr val="D1D5DB"/>
                </a:solidFill>
                <a:effectLst/>
                <a:latin typeface="Söhne"/>
              </a:rPr>
              <a:t>input_length</a:t>
            </a:r>
            <a:r>
              <a:rPr lang="en-US" b="0" i="0" dirty="0">
                <a:solidFill>
                  <a:srgbClr val="D1D5DB"/>
                </a:solidFill>
                <a:effectLst/>
                <a:latin typeface="Söhne"/>
              </a:rPr>
              <a:t>: Bu </a:t>
            </a:r>
            <a:r>
              <a:rPr lang="en-US" b="0" i="0" dirty="0" err="1">
                <a:solidFill>
                  <a:srgbClr val="D1D5DB"/>
                </a:solidFill>
                <a:effectLst/>
                <a:latin typeface="Söhne"/>
              </a:rPr>
              <a:t>parametre</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dizilerinin</a:t>
            </a:r>
            <a:r>
              <a:rPr lang="en-US" b="0" i="0" dirty="0">
                <a:solidFill>
                  <a:srgbClr val="D1D5DB"/>
                </a:solidFill>
                <a:effectLst/>
                <a:latin typeface="Söhne"/>
              </a:rPr>
              <a:t> </a:t>
            </a:r>
            <a:r>
              <a:rPr lang="en-US" b="0" i="0" dirty="0" err="1">
                <a:solidFill>
                  <a:srgbClr val="D1D5DB"/>
                </a:solidFill>
                <a:effectLst/>
                <a:latin typeface="Söhne"/>
              </a:rPr>
              <a:t>uzunluğunu</a:t>
            </a:r>
            <a:r>
              <a:rPr lang="en-US" b="0" i="0" dirty="0">
                <a:solidFill>
                  <a:srgbClr val="D1D5DB"/>
                </a:solidFill>
                <a:effectLst/>
                <a:latin typeface="Söhne"/>
              </a:rPr>
              <a:t> </a:t>
            </a:r>
            <a:r>
              <a:rPr lang="en-US" b="0" i="0" dirty="0" err="1">
                <a:solidFill>
                  <a:srgbClr val="D1D5DB"/>
                </a:solidFill>
                <a:effectLst/>
                <a:latin typeface="Söhne"/>
              </a:rPr>
              <a:t>belirtir</a:t>
            </a:r>
            <a:r>
              <a:rPr lang="en-US" b="0" i="0" dirty="0">
                <a:solidFill>
                  <a:srgbClr val="D1D5DB"/>
                </a:solidFill>
                <a:effectLst/>
                <a:latin typeface="Söhne"/>
              </a:rPr>
              <a:t>. </a:t>
            </a:r>
            <a:r>
              <a:rPr lang="en-US" b="0" i="0" dirty="0" err="1">
                <a:solidFill>
                  <a:srgbClr val="D1D5DB"/>
                </a:solidFill>
                <a:effectLst/>
                <a:latin typeface="Söhne"/>
              </a:rPr>
              <a:t>Düzleştirme</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Yoğun</a:t>
            </a:r>
            <a:r>
              <a:rPr lang="en-US" b="0" i="0" dirty="0">
                <a:solidFill>
                  <a:srgbClr val="D1D5DB"/>
                </a:solidFill>
                <a:effectLst/>
                <a:latin typeface="Söhne"/>
              </a:rPr>
              <a:t> </a:t>
            </a:r>
            <a:r>
              <a:rPr lang="en-US" b="0" i="0" dirty="0" err="1">
                <a:solidFill>
                  <a:srgbClr val="D1D5DB"/>
                </a:solidFill>
                <a:effectLst/>
                <a:latin typeface="Söhne"/>
              </a:rPr>
              <a:t>katmanları</a:t>
            </a:r>
            <a:r>
              <a:rPr lang="en-US" b="0" i="0" dirty="0">
                <a:solidFill>
                  <a:srgbClr val="D1D5DB"/>
                </a:solidFill>
                <a:effectLst/>
                <a:latin typeface="Söhne"/>
              </a:rPr>
              <a:t> </a:t>
            </a:r>
            <a:r>
              <a:rPr lang="en-US" b="0" i="0" dirty="0" err="1">
                <a:solidFill>
                  <a:srgbClr val="D1D5DB"/>
                </a:solidFill>
                <a:effectLst/>
                <a:latin typeface="Söhne"/>
              </a:rPr>
              <a:t>Gömme</a:t>
            </a:r>
            <a:r>
              <a:rPr lang="en-US" b="0" i="0" dirty="0">
                <a:solidFill>
                  <a:srgbClr val="D1D5DB"/>
                </a:solidFill>
                <a:effectLst/>
                <a:latin typeface="Söhne"/>
              </a:rPr>
              <a:t> </a:t>
            </a:r>
            <a:r>
              <a:rPr lang="en-US" b="0" i="0" dirty="0" err="1">
                <a:solidFill>
                  <a:srgbClr val="D1D5DB"/>
                </a:solidFill>
                <a:effectLst/>
                <a:latin typeface="Söhne"/>
              </a:rPr>
              <a:t>katmanının</a:t>
            </a:r>
            <a:r>
              <a:rPr lang="en-US" b="0" i="0" dirty="0">
                <a:solidFill>
                  <a:srgbClr val="D1D5DB"/>
                </a:solidFill>
                <a:effectLst/>
                <a:latin typeface="Söhne"/>
              </a:rPr>
              <a:t> </a:t>
            </a:r>
            <a:r>
              <a:rPr lang="en-US" b="0" i="0" dirty="0" err="1">
                <a:solidFill>
                  <a:srgbClr val="D1D5DB"/>
                </a:solidFill>
                <a:effectLst/>
                <a:latin typeface="Söhne"/>
              </a:rPr>
              <a:t>üstüne</a:t>
            </a:r>
            <a:r>
              <a:rPr lang="en-US" b="0" i="0" dirty="0">
                <a:solidFill>
                  <a:srgbClr val="D1D5DB"/>
                </a:solidFill>
                <a:effectLst/>
                <a:latin typeface="Söhne"/>
              </a:rPr>
              <a:t> </a:t>
            </a:r>
            <a:r>
              <a:rPr lang="en-US" b="0" i="0" dirty="0" err="1">
                <a:solidFill>
                  <a:srgbClr val="D1D5DB"/>
                </a:solidFill>
                <a:effectLst/>
                <a:latin typeface="Söhne"/>
              </a:rPr>
              <a:t>bağlayacaksanız</a:t>
            </a:r>
            <a:r>
              <a:rPr lang="en-US" b="0" i="0" dirty="0">
                <a:solidFill>
                  <a:srgbClr val="D1D5DB"/>
                </a:solidFill>
                <a:effectLst/>
                <a:latin typeface="Söhne"/>
              </a:rPr>
              <a:t> </a:t>
            </a:r>
            <a:r>
              <a:rPr lang="en-US" b="0" i="0" dirty="0" err="1">
                <a:solidFill>
                  <a:srgbClr val="D1D5DB"/>
                </a:solidFill>
                <a:effectLst/>
                <a:latin typeface="Söhne"/>
              </a:rPr>
              <a:t>gereklidir</a:t>
            </a:r>
            <a:r>
              <a:rPr lang="en-US" b="0" i="0" dirty="0">
                <a:solidFill>
                  <a:srgbClr val="D1D5DB"/>
                </a:solidFill>
                <a:effectLst/>
                <a:latin typeface="Söhne"/>
              </a:rPr>
              <a:t>. </a:t>
            </a:r>
            <a:r>
              <a:rPr lang="en-US" b="0" i="0" dirty="0" err="1">
                <a:solidFill>
                  <a:srgbClr val="D1D5DB"/>
                </a:solidFill>
                <a:effectLst/>
                <a:latin typeface="Söhne"/>
              </a:rPr>
              <a:t>Değişken</a:t>
            </a:r>
            <a:r>
              <a:rPr lang="en-US" b="0" i="0" dirty="0">
                <a:solidFill>
                  <a:srgbClr val="D1D5DB"/>
                </a:solidFill>
                <a:effectLst/>
                <a:latin typeface="Söhne"/>
              </a:rPr>
              <a:t> dizi </a:t>
            </a:r>
            <a:r>
              <a:rPr lang="en-US" b="0" i="0" dirty="0" err="1">
                <a:solidFill>
                  <a:srgbClr val="D1D5DB"/>
                </a:solidFill>
                <a:effectLst/>
                <a:latin typeface="Söhne"/>
              </a:rPr>
              <a:t>uzunluklarını</a:t>
            </a:r>
            <a:r>
              <a:rPr lang="en-US" b="0" i="0" dirty="0">
                <a:solidFill>
                  <a:srgbClr val="D1D5DB"/>
                </a:solidFill>
                <a:effectLst/>
                <a:latin typeface="Söhne"/>
              </a:rPr>
              <a:t> </a:t>
            </a:r>
            <a:r>
              <a:rPr lang="en-US" b="0" i="0" dirty="0" err="1">
                <a:solidFill>
                  <a:srgbClr val="D1D5DB"/>
                </a:solidFill>
                <a:effectLst/>
                <a:latin typeface="Söhne"/>
              </a:rPr>
              <a:t>işleyebilen</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LSTM'ler</a:t>
            </a:r>
            <a:r>
              <a:rPr lang="en-US" b="0" i="0" dirty="0">
                <a:solidFill>
                  <a:srgbClr val="D1D5DB"/>
                </a:solidFill>
                <a:effectLst/>
                <a:latin typeface="Söhne"/>
              </a:rPr>
              <a:t> </a:t>
            </a:r>
            <a:r>
              <a:rPr lang="en-US" b="0" i="0" dirty="0" err="1">
                <a:solidFill>
                  <a:srgbClr val="D1D5DB"/>
                </a:solidFill>
                <a:effectLst/>
                <a:latin typeface="Söhne"/>
              </a:rPr>
              <a:t>kullanıyorsanız</a:t>
            </a:r>
            <a:r>
              <a:rPr lang="en-US" b="0" i="0" dirty="0">
                <a:solidFill>
                  <a:srgbClr val="D1D5DB"/>
                </a:solidFill>
                <a:effectLst/>
                <a:latin typeface="Söhne"/>
              </a:rPr>
              <a:t> her zaman </a:t>
            </a:r>
            <a:r>
              <a:rPr lang="en-US" b="0" i="0" dirty="0" err="1">
                <a:solidFill>
                  <a:srgbClr val="D1D5DB"/>
                </a:solidFill>
                <a:effectLst/>
                <a:latin typeface="Söhne"/>
              </a:rPr>
              <a:t>gerekli</a:t>
            </a:r>
            <a:r>
              <a:rPr lang="en-US" b="0" i="0" dirty="0">
                <a:solidFill>
                  <a:srgbClr val="D1D5DB"/>
                </a:solidFill>
                <a:effectLst/>
                <a:latin typeface="Söhne"/>
              </a:rPr>
              <a:t> </a:t>
            </a:r>
            <a:r>
              <a:rPr lang="en-US" b="0" i="0" dirty="0" err="1">
                <a:solidFill>
                  <a:srgbClr val="D1D5DB"/>
                </a:solidFill>
                <a:effectLst/>
                <a:latin typeface="Söhne"/>
              </a:rPr>
              <a:t>değildir</a:t>
            </a:r>
            <a:r>
              <a:rPr lang="en-US" b="0" i="0" dirty="0">
                <a:solidFill>
                  <a:srgbClr val="D1D5DB"/>
                </a:solidFill>
                <a:effectLst/>
                <a:latin typeface="Söhne"/>
              </a:rPr>
              <a:t>."</a:t>
            </a:r>
          </a:p>
          <a:p>
            <a:pPr algn="l">
              <a:buFont typeface="Arial" panose="020B0604020202020204" pitchFamily="34" charset="0"/>
              <a:buChar char="•"/>
            </a:pP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121787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1682200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821261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352664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1133898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sequence to other sequence e </a:t>
            </a:r>
            <a:r>
              <a:rPr lang="en-US" dirty="0" err="1"/>
              <a:t>geçmeyi</a:t>
            </a:r>
            <a:r>
              <a:rPr lang="en-US" dirty="0"/>
              <a:t> </a:t>
            </a:r>
            <a:r>
              <a:rPr lang="en-US" dirty="0" err="1"/>
              <a:t>öğrendik</a:t>
            </a:r>
            <a:endParaRPr lang="en-US" dirty="0"/>
          </a:p>
          <a:p>
            <a:endParaRPr lang="en-US" dirty="0"/>
          </a:p>
          <a:p>
            <a:r>
              <a:rPr lang="en-US" dirty="0" err="1"/>
              <a:t>En</a:t>
            </a:r>
            <a:r>
              <a:rPr lang="en-US" dirty="0"/>
              <a:t> </a:t>
            </a:r>
            <a:r>
              <a:rPr lang="en-US" dirty="0" err="1"/>
              <a:t>önemli</a:t>
            </a:r>
            <a:r>
              <a:rPr lang="en-US" dirty="0"/>
              <a:t> </a:t>
            </a:r>
            <a:r>
              <a:rPr lang="en-US" dirty="0" err="1"/>
              <a:t>derdi</a:t>
            </a:r>
            <a:r>
              <a:rPr lang="en-US" dirty="0"/>
              <a:t>, </a:t>
            </a:r>
            <a:r>
              <a:rPr lang="en-US" dirty="0" err="1"/>
              <a:t>zayıflığı</a:t>
            </a:r>
            <a:r>
              <a:rPr lang="en-US" dirty="0"/>
              <a:t>. </a:t>
            </a:r>
            <a:r>
              <a:rPr lang="en-US" dirty="0" err="1"/>
              <a:t>Tüm</a:t>
            </a:r>
            <a:r>
              <a:rPr lang="en-US" dirty="0"/>
              <a:t> source u </a:t>
            </a:r>
            <a:r>
              <a:rPr lang="en-US" dirty="0" err="1"/>
              <a:t>bir</a:t>
            </a:r>
            <a:r>
              <a:rPr lang="en-US" dirty="0"/>
              <a:t> encoding </a:t>
            </a:r>
            <a:r>
              <a:rPr lang="en-US" dirty="0" err="1"/>
              <a:t>vectore</a:t>
            </a:r>
            <a:r>
              <a:rPr lang="en-US" dirty="0"/>
              <a:t> </a:t>
            </a:r>
            <a:r>
              <a:rPr lang="en-US" dirty="0" err="1"/>
              <a:t>aktarmaya</a:t>
            </a:r>
            <a:r>
              <a:rPr lang="en-US" dirty="0"/>
              <a:t> </a:t>
            </a:r>
            <a:r>
              <a:rPr lang="en-US" dirty="0" err="1"/>
              <a:t>çalışıyor</a:t>
            </a:r>
            <a:r>
              <a:rPr lang="en-US" dirty="0"/>
              <a:t>. Bu </a:t>
            </a:r>
            <a:r>
              <a:rPr lang="en-US" dirty="0" err="1"/>
              <a:t>tüm</a:t>
            </a:r>
            <a:r>
              <a:rPr lang="en-US" dirty="0"/>
              <a:t> </a:t>
            </a:r>
            <a:r>
              <a:rPr lang="en-US" dirty="0" err="1"/>
              <a:t>bilgiyi</a:t>
            </a:r>
            <a:r>
              <a:rPr lang="en-US" dirty="0"/>
              <a:t> </a:t>
            </a:r>
            <a:r>
              <a:rPr lang="en-US" dirty="0" err="1"/>
              <a:t>bir</a:t>
            </a:r>
            <a:r>
              <a:rPr lang="en-US" dirty="0"/>
              <a:t> </a:t>
            </a:r>
            <a:r>
              <a:rPr lang="en-US" dirty="0" err="1"/>
              <a:t>ksııtlı</a:t>
            </a:r>
            <a:r>
              <a:rPr lang="en-US" dirty="0"/>
              <a:t> </a:t>
            </a:r>
            <a:r>
              <a:rPr lang="en-US" dirty="0" err="1"/>
              <a:t>boyuta</a:t>
            </a:r>
            <a:r>
              <a:rPr lang="en-US" dirty="0"/>
              <a:t> </a:t>
            </a:r>
            <a:r>
              <a:rPr lang="en-US" dirty="0" err="1"/>
              <a:t>aktramaya</a:t>
            </a:r>
            <a:r>
              <a:rPr lang="en-US" dirty="0"/>
              <a:t> </a:t>
            </a:r>
            <a:r>
              <a:rPr lang="en-US" dirty="0" err="1"/>
              <a:t>çalışıtğınızda</a:t>
            </a:r>
            <a:r>
              <a:rPr lang="en-US" dirty="0"/>
              <a:t> </a:t>
            </a:r>
            <a:r>
              <a:rPr lang="en-US" dirty="0" err="1"/>
              <a:t>bir</a:t>
            </a:r>
            <a:r>
              <a:rPr lang="en-US" dirty="0"/>
              <a:t> </a:t>
            </a:r>
            <a:r>
              <a:rPr lang="en-US" dirty="0" err="1"/>
              <a:t>bilgi</a:t>
            </a:r>
            <a:r>
              <a:rPr lang="en-US" dirty="0"/>
              <a:t> </a:t>
            </a:r>
            <a:r>
              <a:rPr lang="en-US" dirty="0" err="1"/>
              <a:t>sıkışma</a:t>
            </a:r>
            <a:r>
              <a:rPr lang="en-US" dirty="0"/>
              <a:t> </a:t>
            </a:r>
            <a:r>
              <a:rPr lang="en-US" dirty="0" err="1"/>
              <a:t>noktası</a:t>
            </a:r>
            <a:r>
              <a:rPr lang="en-US" dirty="0"/>
              <a:t> </a:t>
            </a:r>
            <a:r>
              <a:rPr lang="en-US" dirty="0" err="1"/>
              <a:t>oluşturuyorsunuz</a:t>
            </a:r>
            <a:r>
              <a:rPr lang="en-US" dirty="0"/>
              <a:t>.</a:t>
            </a:r>
          </a:p>
          <a:p>
            <a:endParaRPr lang="en-US" dirty="0"/>
          </a:p>
          <a:p>
            <a:r>
              <a:rPr lang="en-US" dirty="0" err="1"/>
              <a:t>Bizi</a:t>
            </a:r>
            <a:r>
              <a:rPr lang="en-US" dirty="0"/>
              <a:t> </a:t>
            </a:r>
            <a:r>
              <a:rPr lang="en-US" dirty="0" err="1"/>
              <a:t>insan</a:t>
            </a:r>
            <a:r>
              <a:rPr lang="en-US" dirty="0"/>
              <a:t> </a:t>
            </a:r>
            <a:r>
              <a:rPr lang="en-US" dirty="0" err="1"/>
              <a:t>olarak</a:t>
            </a:r>
            <a:r>
              <a:rPr lang="en-US" dirty="0"/>
              <a:t> </a:t>
            </a:r>
            <a:r>
              <a:rPr lang="en-US" dirty="0" err="1"/>
              <a:t>düşünün</a:t>
            </a:r>
            <a:r>
              <a:rPr lang="en-US" dirty="0"/>
              <a:t> </a:t>
            </a:r>
            <a:r>
              <a:rPr lang="en-US" dirty="0" err="1"/>
              <a:t>bir</a:t>
            </a:r>
            <a:r>
              <a:rPr lang="en-US" dirty="0"/>
              <a:t> </a:t>
            </a:r>
            <a:r>
              <a:rPr lang="en-US" dirty="0" err="1"/>
              <a:t>şey</a:t>
            </a:r>
            <a:r>
              <a:rPr lang="en-US" dirty="0"/>
              <a:t> </a:t>
            </a:r>
            <a:r>
              <a:rPr lang="en-US" dirty="0" err="1"/>
              <a:t>okurken</a:t>
            </a:r>
            <a:r>
              <a:rPr lang="en-US" dirty="0"/>
              <a:t> </a:t>
            </a:r>
            <a:r>
              <a:rPr lang="en-US" dirty="0" err="1"/>
              <a:t>bşr</a:t>
            </a:r>
            <a:r>
              <a:rPr lang="en-US" dirty="0"/>
              <a:t> </a:t>
            </a:r>
            <a:r>
              <a:rPr lang="en-US" dirty="0" err="1"/>
              <a:t>leyş</a:t>
            </a:r>
            <a:r>
              <a:rPr lang="en-US" dirty="0"/>
              <a:t> </a:t>
            </a:r>
            <a:r>
              <a:rPr lang="en-US" dirty="0" err="1"/>
              <a:t>özetlemeye</a:t>
            </a:r>
            <a:r>
              <a:rPr lang="en-US" dirty="0"/>
              <a:t> </a:t>
            </a:r>
            <a:r>
              <a:rPr lang="en-US" dirty="0" err="1"/>
              <a:t>filan</a:t>
            </a:r>
            <a:r>
              <a:rPr lang="en-US" dirty="0"/>
              <a:t> </a:t>
            </a:r>
            <a:r>
              <a:rPr lang="en-US" dirty="0" err="1"/>
              <a:t>çalışırken</a:t>
            </a:r>
            <a:r>
              <a:rPr lang="en-US" dirty="0"/>
              <a:t> </a:t>
            </a:r>
            <a:r>
              <a:rPr lang="en-US" dirty="0" err="1"/>
              <a:t>bazı</a:t>
            </a:r>
            <a:r>
              <a:rPr lang="en-US" dirty="0"/>
              <a:t> </a:t>
            </a:r>
            <a:r>
              <a:rPr lang="en-US" dirty="0" err="1"/>
              <a:t>kelimlere</a:t>
            </a:r>
            <a:r>
              <a:rPr lang="en-US" dirty="0"/>
              <a:t> </a:t>
            </a:r>
            <a:r>
              <a:rPr lang="en-US" dirty="0" err="1"/>
              <a:t>cümlelere</a:t>
            </a:r>
            <a:r>
              <a:rPr lang="en-US" dirty="0"/>
              <a:t> </a:t>
            </a:r>
            <a:r>
              <a:rPr lang="en-US" dirty="0" err="1"/>
              <a:t>dikkat</a:t>
            </a:r>
            <a:r>
              <a:rPr lang="en-US" dirty="0"/>
              <a:t> </a:t>
            </a:r>
            <a:r>
              <a:rPr lang="en-US" dirty="0" err="1"/>
              <a:t>ederek</a:t>
            </a:r>
            <a:r>
              <a:rPr lang="en-US" dirty="0"/>
              <a:t> </a:t>
            </a:r>
            <a:r>
              <a:rPr lang="en-US" dirty="0" err="1"/>
              <a:t>oradan</a:t>
            </a:r>
            <a:r>
              <a:rPr lang="en-US" dirty="0"/>
              <a:t> </a:t>
            </a:r>
            <a:r>
              <a:rPr lang="en-US" dirty="0" err="1"/>
              <a:t>daha</a:t>
            </a:r>
            <a:r>
              <a:rPr lang="en-US" dirty="0"/>
              <a:t> </a:t>
            </a:r>
            <a:r>
              <a:rPr lang="en-US" dirty="0" err="1"/>
              <a:t>fazla</a:t>
            </a:r>
            <a:r>
              <a:rPr lang="en-US" dirty="0"/>
              <a:t> </a:t>
            </a:r>
            <a:r>
              <a:rPr lang="en-US" dirty="0" err="1"/>
              <a:t>bilgi</a:t>
            </a:r>
            <a:r>
              <a:rPr lang="en-US" dirty="0"/>
              <a:t> </a:t>
            </a:r>
            <a:r>
              <a:rPr lang="en-US" dirty="0" err="1"/>
              <a:t>çıakrtırız</a:t>
            </a:r>
            <a:r>
              <a:rPr lang="en-US" dirty="0"/>
              <a:t>. </a:t>
            </a:r>
            <a:r>
              <a:rPr lang="en-US" dirty="0" err="1"/>
              <a:t>Yani</a:t>
            </a:r>
            <a:r>
              <a:rPr lang="en-US" dirty="0"/>
              <a:t> b</a:t>
            </a:r>
          </a:p>
        </p:txBody>
      </p:sp>
      <p:sp>
        <p:nvSpPr>
          <p:cNvPr id="4" name="Slide Number Placeholder 3"/>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2374045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Çünkü</a:t>
            </a:r>
            <a:r>
              <a:rPr lang="en-US" dirty="0"/>
              <a:t> </a:t>
            </a:r>
            <a:r>
              <a:rPr lang="en-US" dirty="0" err="1"/>
              <a:t>birbirine</a:t>
            </a:r>
            <a:r>
              <a:rPr lang="en-US" dirty="0"/>
              <a:t> </a:t>
            </a:r>
            <a:r>
              <a:rPr lang="en-US" dirty="0" err="1"/>
              <a:t>seri</a:t>
            </a:r>
            <a:r>
              <a:rPr lang="en-US" dirty="0"/>
              <a:t> </a:t>
            </a:r>
            <a:r>
              <a:rPr lang="en-US" dirty="0" err="1"/>
              <a:t>bağlı</a:t>
            </a:r>
            <a:r>
              <a:rPr lang="en-US" dirty="0"/>
              <a:t> </a:t>
            </a:r>
            <a:r>
              <a:rPr lang="en-US" dirty="0" err="1"/>
              <a:t>idi</a:t>
            </a:r>
            <a:r>
              <a:rPr lang="en-US" dirty="0"/>
              <a:t> – her </a:t>
            </a:r>
            <a:r>
              <a:rPr lang="en-US" dirty="0" err="1"/>
              <a:t>bir</a:t>
            </a:r>
            <a:r>
              <a:rPr lang="en-US" dirty="0"/>
              <a:t> </a:t>
            </a:r>
            <a:r>
              <a:rPr lang="en-US" dirty="0" err="1"/>
              <a:t>sekansın</a:t>
            </a:r>
            <a:r>
              <a:rPr lang="en-US" dirty="0"/>
              <a:t> </a:t>
            </a:r>
            <a:r>
              <a:rPr lang="en-US" dirty="0" err="1"/>
              <a:t>tamamını</a:t>
            </a:r>
            <a:r>
              <a:rPr lang="en-US" dirty="0"/>
              <a:t> </a:t>
            </a:r>
            <a:r>
              <a:rPr lang="en-US" dirty="0" err="1"/>
              <a:t>beklemek</a:t>
            </a:r>
            <a:r>
              <a:rPr lang="en-US" dirty="0"/>
              <a:t> </a:t>
            </a:r>
            <a:r>
              <a:rPr lang="en-US" dirty="0" err="1"/>
              <a:t>zorundayız</a:t>
            </a:r>
            <a:r>
              <a:rPr lang="en-US" dirty="0"/>
              <a:t>. Bu </a:t>
            </a:r>
            <a:r>
              <a:rPr lang="en-US" dirty="0" err="1"/>
              <a:t>sebeple</a:t>
            </a:r>
            <a:r>
              <a:rPr lang="en-US" dirty="0"/>
              <a:t> </a:t>
            </a:r>
            <a:r>
              <a:rPr lang="en-US" dirty="0" err="1"/>
              <a:t>paralelelştiremiyoruz</a:t>
            </a:r>
            <a:r>
              <a:rPr lang="en-US" dirty="0"/>
              <a:t>. </a:t>
            </a:r>
            <a:r>
              <a:rPr lang="en-US" dirty="0" err="1"/>
              <a:t>Böylece</a:t>
            </a:r>
            <a:r>
              <a:rPr lang="en-US" dirty="0"/>
              <a:t> </a:t>
            </a:r>
            <a:r>
              <a:rPr lang="en-US" dirty="0" err="1"/>
              <a:t>elimizdeki</a:t>
            </a:r>
            <a:r>
              <a:rPr lang="en-US" dirty="0"/>
              <a:t> </a:t>
            </a:r>
            <a:r>
              <a:rPr lang="en-US" dirty="0" err="1"/>
              <a:t>çok</a:t>
            </a:r>
            <a:r>
              <a:rPr lang="en-US" dirty="0"/>
              <a:t> </a:t>
            </a:r>
            <a:r>
              <a:rPr lang="en-US" dirty="0" err="1"/>
              <a:t>güçlü</a:t>
            </a:r>
            <a:r>
              <a:rPr lang="en-US" dirty="0"/>
              <a:t> </a:t>
            </a:r>
            <a:r>
              <a:rPr lang="en-US" dirty="0" err="1"/>
              <a:t>parallelik</a:t>
            </a:r>
            <a:r>
              <a:rPr lang="en-US" dirty="0"/>
              <a:t> </a:t>
            </a:r>
            <a:r>
              <a:rPr lang="en-US" dirty="0" err="1"/>
              <a:t>sğlayan</a:t>
            </a:r>
            <a:r>
              <a:rPr lang="en-US" dirty="0"/>
              <a:t> GPU </a:t>
            </a:r>
            <a:r>
              <a:rPr lang="en-US" dirty="0" err="1"/>
              <a:t>gibi</a:t>
            </a:r>
            <a:r>
              <a:rPr lang="en-US" dirty="0"/>
              <a:t> </a:t>
            </a:r>
            <a:r>
              <a:rPr lang="en-US" dirty="0" err="1"/>
              <a:t>aletleri</a:t>
            </a:r>
            <a:r>
              <a:rPr lang="en-US" dirty="0"/>
              <a:t> </a:t>
            </a:r>
            <a:r>
              <a:rPr lang="en-US" dirty="0" err="1"/>
              <a:t>kullanamıyoruz</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2716982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1265626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Transformerler</a:t>
            </a:r>
            <a:r>
              <a:rPr lang="en-US" dirty="0"/>
              <a:t> da </a:t>
            </a:r>
            <a:r>
              <a:rPr lang="en-US" dirty="0" err="1"/>
              <a:t>şimdiye</a:t>
            </a:r>
            <a:r>
              <a:rPr lang="en-US" dirty="0"/>
              <a:t> </a:t>
            </a:r>
            <a:r>
              <a:rPr lang="en-US" dirty="0" err="1"/>
              <a:t>kadar</a:t>
            </a:r>
            <a:r>
              <a:rPr lang="en-US" dirty="0"/>
              <a:t> </a:t>
            </a:r>
            <a:r>
              <a:rPr lang="en-US" dirty="0" err="1"/>
              <a:t>gördüğümüz</a:t>
            </a:r>
            <a:r>
              <a:rPr lang="en-US" dirty="0"/>
              <a:t> </a:t>
            </a:r>
            <a:r>
              <a:rPr lang="en-US" dirty="0" err="1"/>
              <a:t>özel</a:t>
            </a:r>
            <a:r>
              <a:rPr lang="en-US" dirty="0"/>
              <a:t> neural network </a:t>
            </a:r>
            <a:r>
              <a:rPr lang="en-US" dirty="0" err="1"/>
              <a:t>mimarilerinden</a:t>
            </a:r>
            <a:r>
              <a:rPr lang="en-US" dirty="0"/>
              <a:t> </a:t>
            </a:r>
            <a:r>
              <a:rPr lang="en-US" dirty="0" err="1"/>
              <a:t>bir</a:t>
            </a:r>
            <a:r>
              <a:rPr lang="en-US" dirty="0"/>
              <a:t> </a:t>
            </a:r>
            <a:r>
              <a:rPr lang="en-US" dirty="0" err="1"/>
              <a:t>diğeri</a:t>
            </a:r>
            <a:r>
              <a:rPr lang="en-US" dirty="0"/>
              <a:t>. </a:t>
            </a:r>
            <a:r>
              <a:rPr lang="en-US" dirty="0" err="1"/>
              <a:t>Biraz</a:t>
            </a:r>
            <a:r>
              <a:rPr lang="en-US" dirty="0"/>
              <a:t> </a:t>
            </a:r>
            <a:r>
              <a:rPr lang="en-US" dirty="0" err="1"/>
              <a:t>geriye</a:t>
            </a:r>
            <a:r>
              <a:rPr lang="en-US" dirty="0"/>
              <a:t> </a:t>
            </a:r>
            <a:r>
              <a:rPr lang="en-US" dirty="0" err="1"/>
              <a:t>saracak</a:t>
            </a:r>
            <a:r>
              <a:rPr lang="en-US" dirty="0"/>
              <a:t> </a:t>
            </a:r>
            <a:r>
              <a:rPr lang="en-US" dirty="0" err="1"/>
              <a:t>olursak</a:t>
            </a:r>
            <a:r>
              <a:rPr lang="en-US" dirty="0"/>
              <a:t>, image </a:t>
            </a:r>
            <a:r>
              <a:rPr lang="en-US" dirty="0" err="1"/>
              <a:t>işleme</a:t>
            </a:r>
            <a:r>
              <a:rPr lang="en-US" dirty="0"/>
              <a:t> </a:t>
            </a:r>
            <a:r>
              <a:rPr lang="en-US" dirty="0" err="1"/>
              <a:t>dünyasında</a:t>
            </a:r>
            <a:r>
              <a:rPr lang="en-US" dirty="0"/>
              <a:t> CNN </a:t>
            </a:r>
            <a:r>
              <a:rPr lang="en-US" dirty="0" err="1"/>
              <a:t>lerin</a:t>
            </a:r>
            <a:r>
              <a:rPr lang="en-US" dirty="0"/>
              <a:t> </a:t>
            </a:r>
            <a:r>
              <a:rPr lang="en-US" dirty="0" err="1"/>
              <a:t>yaptığı</a:t>
            </a:r>
            <a:r>
              <a:rPr lang="en-US" dirty="0"/>
              <a:t> </a:t>
            </a:r>
            <a:r>
              <a:rPr lang="en-US" dirty="0" err="1"/>
              <a:t>ve</a:t>
            </a:r>
            <a:r>
              <a:rPr lang="en-US" dirty="0"/>
              <a:t> </a:t>
            </a:r>
            <a:r>
              <a:rPr lang="en-US" dirty="0" err="1"/>
              <a:t>insan</a:t>
            </a:r>
            <a:r>
              <a:rPr lang="en-US" dirty="0"/>
              <a:t> </a:t>
            </a:r>
            <a:r>
              <a:rPr lang="en-US" dirty="0" err="1"/>
              <a:t>başarısını</a:t>
            </a:r>
            <a:r>
              <a:rPr lang="en-US" dirty="0"/>
              <a:t> </a:t>
            </a:r>
            <a:r>
              <a:rPr lang="en-US" dirty="0" err="1"/>
              <a:t>geçen</a:t>
            </a:r>
            <a:r>
              <a:rPr lang="en-US" dirty="0"/>
              <a:t> </a:t>
            </a:r>
            <a:r>
              <a:rPr lang="en-US" dirty="0" err="1"/>
              <a:t>modeller</a:t>
            </a:r>
            <a:r>
              <a:rPr lang="en-US" dirty="0"/>
              <a:t> </a:t>
            </a:r>
            <a:r>
              <a:rPr lang="en-US" dirty="0" err="1"/>
              <a:t>transformerlera</a:t>
            </a:r>
            <a:r>
              <a:rPr lang="en-US" dirty="0"/>
              <a:t> </a:t>
            </a:r>
            <a:r>
              <a:rPr lang="en-US" dirty="0" err="1"/>
              <a:t>kadar</a:t>
            </a:r>
            <a:r>
              <a:rPr lang="en-US" dirty="0"/>
              <a:t> </a:t>
            </a:r>
            <a:r>
              <a:rPr lang="en-US" dirty="0" err="1"/>
              <a:t>yoktu</a:t>
            </a:r>
            <a:r>
              <a:rPr lang="en-US" dirty="0"/>
              <a:t> </a:t>
            </a:r>
            <a:r>
              <a:rPr lang="en-US" dirty="0" err="1"/>
              <a:t>diyebiliriz</a:t>
            </a:r>
            <a:r>
              <a:rPr lang="en-US" dirty="0"/>
              <a:t>. 2017 de Google </a:t>
            </a:r>
            <a:r>
              <a:rPr lang="en-US" dirty="0" err="1"/>
              <a:t>ın</a:t>
            </a:r>
            <a:r>
              <a:rPr lang="en-US" dirty="0"/>
              <a:t> </a:t>
            </a:r>
            <a:r>
              <a:rPr lang="en-US" dirty="0" err="1"/>
              <a:t>bir</a:t>
            </a:r>
            <a:r>
              <a:rPr lang="en-US" dirty="0"/>
              <a:t> paper I ’Attention is all you need’ </a:t>
            </a:r>
            <a:r>
              <a:rPr lang="en-US" dirty="0" err="1"/>
              <a:t>ile</a:t>
            </a:r>
            <a:r>
              <a:rPr lang="en-US" dirty="0"/>
              <a:t> </a:t>
            </a:r>
            <a:r>
              <a:rPr lang="en-US" dirty="0" err="1"/>
              <a:t>dünyamıza</a:t>
            </a:r>
            <a:r>
              <a:rPr lang="en-US" dirty="0"/>
              <a:t> </a:t>
            </a:r>
            <a:r>
              <a:rPr lang="en-US" dirty="0" err="1"/>
              <a:t>girdi</a:t>
            </a:r>
            <a:r>
              <a:rPr lang="en-US" dirty="0"/>
              <a:t> </a:t>
            </a:r>
            <a:r>
              <a:rPr lang="en-US" dirty="0" err="1"/>
              <a:t>ve</a:t>
            </a:r>
            <a:r>
              <a:rPr lang="en-US" dirty="0"/>
              <a:t> </a:t>
            </a:r>
            <a:r>
              <a:rPr lang="en-US" dirty="0" err="1"/>
              <a:t>ondan</a:t>
            </a:r>
            <a:r>
              <a:rPr lang="en-US" dirty="0"/>
              <a:t> </a:t>
            </a:r>
            <a:r>
              <a:rPr lang="en-US" dirty="0" err="1"/>
              <a:t>sonra</a:t>
            </a:r>
            <a:r>
              <a:rPr lang="en-US" dirty="0"/>
              <a:t> </a:t>
            </a:r>
            <a:r>
              <a:rPr lang="en-US" dirty="0" err="1"/>
              <a:t>artık</a:t>
            </a:r>
            <a:r>
              <a:rPr lang="en-US" dirty="0"/>
              <a:t> </a:t>
            </a:r>
            <a:r>
              <a:rPr lang="en-US" dirty="0" err="1"/>
              <a:t>problemlerin</a:t>
            </a:r>
            <a:r>
              <a:rPr lang="en-US" dirty="0"/>
              <a:t> </a:t>
            </a:r>
            <a:r>
              <a:rPr lang="en-US" dirty="0" err="1"/>
              <a:t>birçoğunu</a:t>
            </a:r>
            <a:r>
              <a:rPr lang="en-US" dirty="0"/>
              <a:t> </a:t>
            </a:r>
            <a:r>
              <a:rPr lang="en-US" dirty="0" err="1"/>
              <a:t>sadece</a:t>
            </a:r>
            <a:r>
              <a:rPr lang="en-US" dirty="0"/>
              <a:t> </a:t>
            </a:r>
            <a:r>
              <a:rPr lang="en-US" dirty="0" err="1"/>
              <a:t>bu</a:t>
            </a:r>
            <a:r>
              <a:rPr lang="en-US" dirty="0"/>
              <a:t> </a:t>
            </a:r>
            <a:r>
              <a:rPr lang="en-US" dirty="0" err="1"/>
              <a:t>modellerle</a:t>
            </a:r>
            <a:r>
              <a:rPr lang="en-US" dirty="0"/>
              <a:t> </a:t>
            </a:r>
            <a:r>
              <a:rPr lang="en-US" dirty="0" err="1"/>
              <a:t>çözüyoruz</a:t>
            </a:r>
            <a:r>
              <a:rPr lang="en-US" dirty="0"/>
              <a:t>.</a:t>
            </a:r>
          </a:p>
          <a:p>
            <a:r>
              <a:rPr lang="en-US" dirty="0" err="1"/>
              <a:t>Öncesinde</a:t>
            </a:r>
            <a:r>
              <a:rPr lang="en-US" dirty="0"/>
              <a:t> baya </a:t>
            </a:r>
            <a:r>
              <a:rPr lang="en-US" dirty="0" err="1"/>
              <a:t>konuştuğumuz</a:t>
            </a:r>
            <a:r>
              <a:rPr lang="en-US" dirty="0"/>
              <a:t> RNN </a:t>
            </a:r>
            <a:r>
              <a:rPr lang="en-US" dirty="0" err="1"/>
              <a:t>ve</a:t>
            </a:r>
            <a:r>
              <a:rPr lang="en-US" dirty="0"/>
              <a:t> </a:t>
            </a:r>
            <a:r>
              <a:rPr lang="en-US" dirty="0" err="1"/>
              <a:t>türevleri</a:t>
            </a:r>
            <a:r>
              <a:rPr lang="en-US" dirty="0"/>
              <a:t> </a:t>
            </a:r>
            <a:r>
              <a:rPr lang="en-US" dirty="0" err="1"/>
              <a:t>vardı</a:t>
            </a:r>
            <a:r>
              <a:rPr lang="en-US" dirty="0"/>
              <a:t>. Hem </a:t>
            </a:r>
            <a:r>
              <a:rPr lang="en-US" dirty="0" err="1"/>
              <a:t>çok</a:t>
            </a:r>
            <a:r>
              <a:rPr lang="en-US" dirty="0"/>
              <a:t> </a:t>
            </a:r>
            <a:r>
              <a:rPr lang="en-US" dirty="0" err="1"/>
              <a:t>şey</a:t>
            </a:r>
            <a:r>
              <a:rPr lang="en-US" dirty="0"/>
              <a:t> </a:t>
            </a:r>
            <a:r>
              <a:rPr lang="en-US" dirty="0" err="1"/>
              <a:t>öğrenemiyorlardı</a:t>
            </a:r>
            <a:r>
              <a:rPr lang="en-US" dirty="0"/>
              <a:t> hem de </a:t>
            </a:r>
            <a:r>
              <a:rPr lang="en-US" dirty="0" err="1"/>
              <a:t>eğitmesi</a:t>
            </a:r>
            <a:r>
              <a:rPr lang="en-US" dirty="0"/>
              <a:t> </a:t>
            </a:r>
            <a:r>
              <a:rPr lang="en-US" dirty="0" err="1"/>
              <a:t>çoook</a:t>
            </a:r>
            <a:r>
              <a:rPr lang="en-US" dirty="0"/>
              <a:t> </a:t>
            </a:r>
            <a:r>
              <a:rPr lang="en-US" dirty="0" err="1"/>
              <a:t>fazla</a:t>
            </a:r>
            <a:r>
              <a:rPr lang="en-US" dirty="0"/>
              <a:t> zaman </a:t>
            </a:r>
            <a:r>
              <a:rPr lang="en-US" dirty="0" err="1"/>
              <a:t>gerekiyordu</a:t>
            </a:r>
            <a:r>
              <a:rPr lang="en-US" dirty="0"/>
              <a:t> </a:t>
            </a:r>
            <a:r>
              <a:rPr lang="en-US" dirty="0" err="1"/>
              <a:t>ve</a:t>
            </a:r>
            <a:r>
              <a:rPr lang="en-US" dirty="0"/>
              <a:t> </a:t>
            </a:r>
            <a:r>
              <a:rPr lang="en-US" dirty="0" err="1"/>
              <a:t>hızlandırmanın</a:t>
            </a:r>
            <a:r>
              <a:rPr lang="en-US" dirty="0"/>
              <a:t> </a:t>
            </a:r>
            <a:r>
              <a:rPr lang="en-US" dirty="0" err="1"/>
              <a:t>bir</a:t>
            </a:r>
            <a:r>
              <a:rPr lang="en-US" dirty="0"/>
              <a:t> </a:t>
            </a:r>
            <a:r>
              <a:rPr lang="en-US" dirty="0" err="1"/>
              <a:t>yolu</a:t>
            </a:r>
            <a:r>
              <a:rPr lang="en-US" dirty="0"/>
              <a:t> </a:t>
            </a:r>
            <a:r>
              <a:rPr lang="en-US" dirty="0" err="1"/>
              <a:t>yoktu</a:t>
            </a:r>
            <a:r>
              <a:rPr lang="en-US" dirty="0"/>
              <a:t>. </a:t>
            </a:r>
            <a:r>
              <a:rPr lang="en-US" dirty="0" err="1"/>
              <a:t>Neden</a:t>
            </a:r>
            <a:r>
              <a:rPr lang="en-US" dirty="0"/>
              <a:t>? </a:t>
            </a:r>
            <a:r>
              <a:rPr lang="en-US" dirty="0" err="1"/>
              <a:t>Çünkü</a:t>
            </a:r>
            <a:r>
              <a:rPr lang="en-US" dirty="0"/>
              <a:t> </a:t>
            </a:r>
            <a:r>
              <a:rPr lang="en-US" dirty="0" err="1"/>
              <a:t>birbirini</a:t>
            </a:r>
            <a:r>
              <a:rPr lang="en-US" dirty="0"/>
              <a:t> </a:t>
            </a:r>
            <a:r>
              <a:rPr lang="en-US" dirty="0" err="1"/>
              <a:t>beklemesi</a:t>
            </a:r>
            <a:r>
              <a:rPr lang="en-US" dirty="0"/>
              <a:t> </a:t>
            </a:r>
            <a:r>
              <a:rPr lang="en-US" dirty="0" err="1"/>
              <a:t>gereken</a:t>
            </a:r>
            <a:r>
              <a:rPr lang="en-US" dirty="0"/>
              <a:t> </a:t>
            </a:r>
            <a:r>
              <a:rPr lang="en-US" dirty="0" err="1"/>
              <a:t>hesaplara</a:t>
            </a:r>
            <a:r>
              <a:rPr lang="en-US" dirty="0"/>
              <a:t> </a:t>
            </a:r>
            <a:r>
              <a:rPr lang="en-US" dirty="0" err="1"/>
              <a:t>dayanıyordu</a:t>
            </a:r>
            <a:r>
              <a:rPr lang="en-US" dirty="0"/>
              <a:t>.</a:t>
            </a:r>
          </a:p>
          <a:p>
            <a:endParaRPr lang="en-US" dirty="0"/>
          </a:p>
          <a:p>
            <a:r>
              <a:rPr lang="en-US" dirty="0" err="1"/>
              <a:t>Özeti</a:t>
            </a:r>
            <a:r>
              <a:rPr lang="en-US" dirty="0"/>
              <a:t> : Hem </a:t>
            </a:r>
            <a:r>
              <a:rPr lang="en-US" dirty="0" err="1"/>
              <a:t>çok</a:t>
            </a:r>
            <a:r>
              <a:rPr lang="en-US" dirty="0"/>
              <a:t> </a:t>
            </a:r>
            <a:r>
              <a:rPr lang="en-US" dirty="0" err="1"/>
              <a:t>büyük</a:t>
            </a:r>
            <a:r>
              <a:rPr lang="en-US" dirty="0"/>
              <a:t> </a:t>
            </a:r>
            <a:r>
              <a:rPr lang="en-US" dirty="0" err="1"/>
              <a:t>datayla</a:t>
            </a:r>
            <a:r>
              <a:rPr lang="en-US" dirty="0"/>
              <a:t> </a:t>
            </a:r>
            <a:r>
              <a:rPr lang="en-US" dirty="0" err="1"/>
              <a:t>eğitiebileceğimiz</a:t>
            </a:r>
            <a:r>
              <a:rPr lang="en-US" dirty="0"/>
              <a:t> </a:t>
            </a:r>
            <a:r>
              <a:rPr lang="en-US" dirty="0" err="1"/>
              <a:t>bir</a:t>
            </a:r>
            <a:r>
              <a:rPr lang="en-US" dirty="0"/>
              <a:t> </a:t>
            </a:r>
            <a:r>
              <a:rPr lang="en-US" dirty="0" err="1"/>
              <a:t>yapı</a:t>
            </a:r>
            <a:r>
              <a:rPr lang="en-US" dirty="0"/>
              <a:t> </a:t>
            </a:r>
            <a:r>
              <a:rPr lang="en-US" dirty="0" err="1"/>
              <a:t>olsun</a:t>
            </a:r>
            <a:r>
              <a:rPr lang="en-US" dirty="0"/>
              <a:t> hem de </a:t>
            </a:r>
            <a:r>
              <a:rPr lang="en-US" dirty="0" err="1"/>
              <a:t>çok</a:t>
            </a:r>
            <a:r>
              <a:rPr lang="en-US" dirty="0"/>
              <a:t> </a:t>
            </a:r>
            <a:r>
              <a:rPr lang="en-US" dirty="0" err="1"/>
              <a:t>iyi</a:t>
            </a:r>
            <a:r>
              <a:rPr lang="en-US" dirty="0"/>
              <a:t> </a:t>
            </a:r>
            <a:r>
              <a:rPr lang="en-US" dirty="0" err="1"/>
              <a:t>çalışsın</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30</a:t>
            </a:fld>
            <a:endParaRPr lang="en-US"/>
          </a:p>
        </p:txBody>
      </p:sp>
    </p:spTree>
    <p:extLst>
      <p:ext uri="{BB962C8B-B14F-4D97-AF65-F5344CB8AC3E}">
        <p14:creationId xmlns:p14="http://schemas.microsoft.com/office/powerpoint/2010/main" val="2943992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31</a:t>
            </a:fld>
            <a:endParaRPr lang="en-US"/>
          </a:p>
        </p:txBody>
      </p:sp>
    </p:spTree>
    <p:extLst>
      <p:ext uri="{BB962C8B-B14F-4D97-AF65-F5344CB8AC3E}">
        <p14:creationId xmlns:p14="http://schemas.microsoft.com/office/powerpoint/2010/main" val="1605964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32</a:t>
            </a:fld>
            <a:endParaRPr lang="en-US"/>
          </a:p>
        </p:txBody>
      </p:sp>
    </p:spTree>
    <p:extLst>
      <p:ext uri="{BB962C8B-B14F-4D97-AF65-F5344CB8AC3E}">
        <p14:creationId xmlns:p14="http://schemas.microsoft.com/office/powerpoint/2010/main" val="1417525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33</a:t>
            </a:fld>
            <a:endParaRPr lang="en-US"/>
          </a:p>
        </p:txBody>
      </p:sp>
    </p:spTree>
    <p:extLst>
      <p:ext uri="{BB962C8B-B14F-4D97-AF65-F5344CB8AC3E}">
        <p14:creationId xmlns:p14="http://schemas.microsoft.com/office/powerpoint/2010/main" val="511059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34</a:t>
            </a:fld>
            <a:endParaRPr lang="en-US"/>
          </a:p>
        </p:txBody>
      </p:sp>
    </p:spTree>
    <p:extLst>
      <p:ext uri="{BB962C8B-B14F-4D97-AF65-F5344CB8AC3E}">
        <p14:creationId xmlns:p14="http://schemas.microsoft.com/office/powerpoint/2010/main" val="2131746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Position </a:t>
            </a:r>
            <a:r>
              <a:rPr lang="en-US" dirty="0" err="1"/>
              <a:t>embeddingler</a:t>
            </a:r>
            <a:r>
              <a:rPr lang="en-US" dirty="0"/>
              <a:t> de </a:t>
            </a:r>
            <a:r>
              <a:rPr lang="en-US" dirty="0" err="1"/>
              <a:t>ağırlıkları</a:t>
            </a:r>
            <a:r>
              <a:rPr lang="en-US" dirty="0"/>
              <a:t> var </a:t>
            </a:r>
            <a:r>
              <a:rPr lang="en-US" dirty="0" err="1"/>
              <a:t>ve</a:t>
            </a:r>
            <a:r>
              <a:rPr lang="en-US" dirty="0"/>
              <a:t> </a:t>
            </a:r>
            <a:r>
              <a:rPr lang="en-US" dirty="0" err="1"/>
              <a:t>öğreniliyor</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35</a:t>
            </a:fld>
            <a:endParaRPr lang="en-US"/>
          </a:p>
        </p:txBody>
      </p:sp>
    </p:spTree>
    <p:extLst>
      <p:ext uri="{BB962C8B-B14F-4D97-AF65-F5344CB8AC3E}">
        <p14:creationId xmlns:p14="http://schemas.microsoft.com/office/powerpoint/2010/main" val="619600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r>
              <a:rPr lang="en-US" dirty="0" err="1"/>
              <a:t>örneği</a:t>
            </a:r>
            <a:r>
              <a:rPr lang="en-US" dirty="0"/>
              <a:t> </a:t>
            </a:r>
            <a:r>
              <a:rPr lang="en-US" dirty="0" err="1"/>
              <a:t>diğer</a:t>
            </a:r>
            <a:r>
              <a:rPr lang="en-US" dirty="0"/>
              <a:t> </a:t>
            </a:r>
            <a:r>
              <a:rPr lang="en-US" dirty="0" err="1"/>
              <a:t>tüm</a:t>
            </a:r>
            <a:r>
              <a:rPr lang="en-US" dirty="0"/>
              <a:t> </a:t>
            </a:r>
            <a:r>
              <a:rPr lang="en-US" dirty="0" err="1"/>
              <a:t>kelimeler</a:t>
            </a:r>
            <a:r>
              <a:rPr lang="en-US" dirty="0"/>
              <a:t> </a:t>
            </a:r>
            <a:r>
              <a:rPr lang="en-US" dirty="0" err="1"/>
              <a:t>için</a:t>
            </a:r>
            <a:r>
              <a:rPr lang="en-US" dirty="0"/>
              <a:t> de </a:t>
            </a:r>
            <a:r>
              <a:rPr lang="en-US" dirty="0" err="1"/>
              <a:t>çoğaltabilirsiniz</a:t>
            </a:r>
            <a:r>
              <a:rPr lang="en-US" dirty="0"/>
              <a:t>.. </a:t>
            </a:r>
          </a:p>
          <a:p>
            <a:endParaRPr lang="en-US" dirty="0"/>
          </a:p>
          <a:p>
            <a:r>
              <a:rPr lang="en-US" dirty="0"/>
              <a:t>Bir </a:t>
            </a:r>
            <a:r>
              <a:rPr lang="en-US" dirty="0" err="1"/>
              <a:t>kelimenin</a:t>
            </a:r>
            <a:r>
              <a:rPr lang="en-US" dirty="0"/>
              <a:t> </a:t>
            </a:r>
            <a:r>
              <a:rPr lang="en-US" dirty="0" err="1"/>
              <a:t>anlamını</a:t>
            </a:r>
            <a:r>
              <a:rPr lang="en-US" dirty="0"/>
              <a:t> </a:t>
            </a:r>
            <a:r>
              <a:rPr lang="en-US" dirty="0" err="1"/>
              <a:t>önemini</a:t>
            </a:r>
            <a:r>
              <a:rPr lang="en-US" dirty="0"/>
              <a:t> attention </a:t>
            </a:r>
            <a:r>
              <a:rPr lang="en-US" dirty="0" err="1"/>
              <a:t>gösterdiği</a:t>
            </a:r>
            <a:r>
              <a:rPr lang="en-US" dirty="0"/>
              <a:t> </a:t>
            </a:r>
            <a:r>
              <a:rPr lang="en-US" dirty="0" err="1"/>
              <a:t>diğer</a:t>
            </a:r>
            <a:r>
              <a:rPr lang="en-US" dirty="0"/>
              <a:t> </a:t>
            </a:r>
            <a:r>
              <a:rPr lang="en-US" dirty="0" err="1"/>
              <a:t>kelimelerin</a:t>
            </a:r>
            <a:r>
              <a:rPr lang="en-US" dirty="0"/>
              <a:t> </a:t>
            </a:r>
            <a:r>
              <a:rPr lang="en-US" dirty="0" err="1"/>
              <a:t>toplamından</a:t>
            </a:r>
            <a:r>
              <a:rPr lang="en-US" dirty="0"/>
              <a:t> </a:t>
            </a:r>
            <a:r>
              <a:rPr lang="en-US" dirty="0" err="1"/>
              <a:t>öğrenebilirsiniz</a:t>
            </a:r>
            <a:r>
              <a:rPr lang="en-US" dirty="0"/>
              <a:t>.</a:t>
            </a:r>
          </a:p>
          <a:p>
            <a:endParaRPr lang="en-US" dirty="0"/>
          </a:p>
          <a:p>
            <a:r>
              <a:rPr lang="en-US" dirty="0" err="1"/>
              <a:t>İkisi</a:t>
            </a:r>
            <a:r>
              <a:rPr lang="en-US" dirty="0"/>
              <a:t> </a:t>
            </a:r>
            <a:r>
              <a:rPr lang="en-US" dirty="0" err="1"/>
              <a:t>arasındaki</a:t>
            </a:r>
            <a:r>
              <a:rPr lang="en-US" dirty="0"/>
              <a:t> </a:t>
            </a:r>
            <a:r>
              <a:rPr lang="en-US" dirty="0" err="1"/>
              <a:t>en</a:t>
            </a:r>
            <a:r>
              <a:rPr lang="en-US" dirty="0"/>
              <a:t> </a:t>
            </a:r>
            <a:r>
              <a:rPr lang="en-US" dirty="0" err="1"/>
              <a:t>önemli</a:t>
            </a:r>
            <a:r>
              <a:rPr lang="en-US" dirty="0"/>
              <a:t> fark, attention da </a:t>
            </a:r>
            <a:r>
              <a:rPr lang="en-US" dirty="0" err="1"/>
              <a:t>başka</a:t>
            </a:r>
            <a:r>
              <a:rPr lang="en-US" dirty="0"/>
              <a:t> </a:t>
            </a:r>
            <a:r>
              <a:rPr lang="en-US" dirty="0" err="1"/>
              <a:t>bir</a:t>
            </a:r>
            <a:r>
              <a:rPr lang="en-US" dirty="0"/>
              <a:t> query </a:t>
            </a:r>
            <a:r>
              <a:rPr lang="en-US" dirty="0" err="1"/>
              <a:t>ile</a:t>
            </a:r>
            <a:r>
              <a:rPr lang="en-US" dirty="0"/>
              <a:t> ki </a:t>
            </a:r>
            <a:r>
              <a:rPr lang="en-US" dirty="0" err="1"/>
              <a:t>bu</a:t>
            </a:r>
            <a:r>
              <a:rPr lang="en-US" dirty="0"/>
              <a:t> encoder-decoder </a:t>
            </a:r>
            <a:r>
              <a:rPr lang="en-US" dirty="0" err="1"/>
              <a:t>yapısındaki</a:t>
            </a:r>
            <a:r>
              <a:rPr lang="en-US" dirty="0"/>
              <a:t> encoder </a:t>
            </a:r>
            <a:r>
              <a:rPr lang="en-US" dirty="0" err="1"/>
              <a:t>gibi</a:t>
            </a:r>
            <a:r>
              <a:rPr lang="en-US" dirty="0"/>
              <a:t> </a:t>
            </a:r>
            <a:r>
              <a:rPr lang="en-US" dirty="0" err="1"/>
              <a:t>algılamak</a:t>
            </a:r>
            <a:r>
              <a:rPr lang="en-US" dirty="0"/>
              <a:t> da </a:t>
            </a:r>
            <a:r>
              <a:rPr lang="en-US" dirty="0" err="1"/>
              <a:t>mümkün</a:t>
            </a:r>
            <a:r>
              <a:rPr lang="en-US" dirty="0"/>
              <a:t> </a:t>
            </a:r>
            <a:r>
              <a:rPr lang="en-US" dirty="0" err="1"/>
              <a:t>oradan</a:t>
            </a:r>
            <a:r>
              <a:rPr lang="en-US" dirty="0"/>
              <a:t>, o query e </a:t>
            </a:r>
            <a:r>
              <a:rPr lang="en-US" dirty="0" err="1"/>
              <a:t>göre</a:t>
            </a:r>
            <a:r>
              <a:rPr lang="en-US" dirty="0"/>
              <a:t> </a:t>
            </a:r>
            <a:r>
              <a:rPr lang="en-US" dirty="0" err="1"/>
              <a:t>bazı</a:t>
            </a:r>
            <a:r>
              <a:rPr lang="en-US" dirty="0"/>
              <a:t> </a:t>
            </a:r>
            <a:r>
              <a:rPr lang="en-US" dirty="0" err="1"/>
              <a:t>kelimelere</a:t>
            </a:r>
            <a:r>
              <a:rPr lang="en-US" dirty="0"/>
              <a:t> attention </a:t>
            </a:r>
            <a:r>
              <a:rPr lang="en-US" dirty="0" err="1"/>
              <a:t>vermesi</a:t>
            </a:r>
            <a:r>
              <a:rPr lang="en-US" dirty="0"/>
              <a:t>. </a:t>
            </a:r>
            <a:r>
              <a:rPr lang="en-US" dirty="0" err="1"/>
              <a:t>Yani</a:t>
            </a:r>
            <a:r>
              <a:rPr lang="en-US" dirty="0"/>
              <a:t> </a:t>
            </a:r>
            <a:r>
              <a:rPr lang="en-US" dirty="0" err="1"/>
              <a:t>osorunun</a:t>
            </a:r>
            <a:r>
              <a:rPr lang="en-US" dirty="0"/>
              <a:t> </a:t>
            </a:r>
            <a:r>
              <a:rPr lang="en-US" dirty="0" err="1"/>
              <a:t>yanıtlanması</a:t>
            </a:r>
            <a:r>
              <a:rPr lang="en-US" dirty="0"/>
              <a:t> </a:t>
            </a:r>
            <a:r>
              <a:rPr lang="en-US" dirty="0" err="1"/>
              <a:t>için</a:t>
            </a:r>
            <a:r>
              <a:rPr lang="en-US" dirty="0"/>
              <a:t> </a:t>
            </a:r>
            <a:r>
              <a:rPr lang="en-US" dirty="0" err="1"/>
              <a:t>en</a:t>
            </a:r>
            <a:r>
              <a:rPr lang="en-US" dirty="0"/>
              <a:t> </a:t>
            </a:r>
            <a:r>
              <a:rPr lang="en-US" dirty="0" err="1"/>
              <a:t>gerekli</a:t>
            </a:r>
            <a:r>
              <a:rPr lang="en-US" dirty="0"/>
              <a:t> </a:t>
            </a:r>
            <a:r>
              <a:rPr lang="en-US" dirty="0" err="1"/>
              <a:t>olan</a:t>
            </a:r>
            <a:r>
              <a:rPr lang="en-US" dirty="0"/>
              <a:t> </a:t>
            </a:r>
            <a:r>
              <a:rPr lang="en-US" dirty="0" err="1"/>
              <a:t>kelimelere</a:t>
            </a:r>
            <a:r>
              <a:rPr lang="en-US" dirty="0"/>
              <a:t> </a:t>
            </a:r>
            <a:r>
              <a:rPr lang="en-US" dirty="0" err="1"/>
              <a:t>yoğunlaşılmasını</a:t>
            </a:r>
            <a:r>
              <a:rPr lang="en-US" dirty="0"/>
              <a:t> </a:t>
            </a:r>
            <a:r>
              <a:rPr lang="en-US" dirty="0" err="1"/>
              <a:t>sağlıyor</a:t>
            </a:r>
            <a:r>
              <a:rPr lang="en-US" dirty="0"/>
              <a:t>. </a:t>
            </a:r>
          </a:p>
          <a:p>
            <a:endParaRPr lang="en-US" dirty="0"/>
          </a:p>
          <a:p>
            <a:r>
              <a:rPr lang="en-US" dirty="0"/>
              <a:t>Self attention </a:t>
            </a:r>
            <a:r>
              <a:rPr lang="en-US" dirty="0" err="1"/>
              <a:t>ise</a:t>
            </a:r>
            <a:r>
              <a:rPr lang="en-US" dirty="0"/>
              <a:t> ki Transformer </a:t>
            </a:r>
            <a:r>
              <a:rPr lang="en-US" dirty="0" err="1"/>
              <a:t>mimarisinin</a:t>
            </a:r>
            <a:r>
              <a:rPr lang="en-US" dirty="0"/>
              <a:t> </a:t>
            </a:r>
            <a:r>
              <a:rPr lang="en-US" dirty="0" err="1"/>
              <a:t>getirdiği</a:t>
            </a:r>
            <a:r>
              <a:rPr lang="en-US" dirty="0"/>
              <a:t> </a:t>
            </a:r>
            <a:r>
              <a:rPr lang="en-US" dirty="0" err="1"/>
              <a:t>en</a:t>
            </a:r>
            <a:r>
              <a:rPr lang="en-US" dirty="0"/>
              <a:t> </a:t>
            </a:r>
            <a:r>
              <a:rPr lang="en-US" dirty="0" err="1"/>
              <a:t>büyük</a:t>
            </a:r>
            <a:r>
              <a:rPr lang="en-US" dirty="0"/>
              <a:t> </a:t>
            </a:r>
            <a:r>
              <a:rPr lang="en-US" dirty="0" err="1"/>
              <a:t>şeylerden</a:t>
            </a:r>
            <a:r>
              <a:rPr lang="en-US" dirty="0"/>
              <a:t> bi </a:t>
            </a:r>
            <a:r>
              <a:rPr lang="en-US" dirty="0" err="1"/>
              <a:t>tanesi</a:t>
            </a:r>
            <a:r>
              <a:rPr lang="en-US" dirty="0"/>
              <a:t>,  </a:t>
            </a:r>
            <a:r>
              <a:rPr lang="en-US" dirty="0" err="1"/>
              <a:t>aynı</a:t>
            </a:r>
            <a:r>
              <a:rPr lang="en-US" dirty="0"/>
              <a:t> </a:t>
            </a:r>
            <a:r>
              <a:rPr lang="en-US" dirty="0" err="1"/>
              <a:t>cümle</a:t>
            </a:r>
            <a:r>
              <a:rPr lang="en-US" dirty="0"/>
              <a:t> </a:t>
            </a:r>
            <a:r>
              <a:rPr lang="en-US" dirty="0" err="1"/>
              <a:t>içerisinde</a:t>
            </a:r>
            <a:r>
              <a:rPr lang="en-US" dirty="0"/>
              <a:t> de </a:t>
            </a:r>
            <a:r>
              <a:rPr lang="en-US" dirty="0" err="1"/>
              <a:t>ayrı</a:t>
            </a:r>
            <a:r>
              <a:rPr lang="en-US" dirty="0"/>
              <a:t> </a:t>
            </a:r>
            <a:r>
              <a:rPr lang="en-US" dirty="0" err="1"/>
              <a:t>bir</a:t>
            </a:r>
            <a:r>
              <a:rPr lang="en-US" dirty="0"/>
              <a:t> attention </a:t>
            </a:r>
            <a:r>
              <a:rPr lang="en-US" dirty="0" err="1"/>
              <a:t>mekanizması</a:t>
            </a:r>
            <a:r>
              <a:rPr lang="en-US" dirty="0"/>
              <a:t> </a:t>
            </a:r>
            <a:r>
              <a:rPr lang="en-US" dirty="0" err="1"/>
              <a:t>olması</a:t>
            </a:r>
            <a:r>
              <a:rPr lang="en-US" dirty="0"/>
              <a:t>. Bu </a:t>
            </a:r>
            <a:r>
              <a:rPr lang="en-US" dirty="0" err="1"/>
              <a:t>aynı</a:t>
            </a:r>
            <a:r>
              <a:rPr lang="en-US" dirty="0"/>
              <a:t> </a:t>
            </a:r>
            <a:r>
              <a:rPr lang="en-US" dirty="0" err="1"/>
              <a:t>zamanda</a:t>
            </a:r>
            <a:r>
              <a:rPr lang="en-US" dirty="0"/>
              <a:t> her </a:t>
            </a:r>
            <a:r>
              <a:rPr lang="en-US" dirty="0" err="1"/>
              <a:t>ikisisin</a:t>
            </a:r>
            <a:r>
              <a:rPr lang="en-US" dirty="0"/>
              <a:t> </a:t>
            </a:r>
            <a:r>
              <a:rPr lang="en-US" dirty="0" err="1"/>
              <a:t>ayrılarak</a:t>
            </a:r>
            <a:r>
              <a:rPr lang="en-US" dirty="0"/>
              <a:t> parallel </a:t>
            </a:r>
            <a:r>
              <a:rPr lang="en-US" dirty="0" err="1"/>
              <a:t>çalıştırılaiblir</a:t>
            </a:r>
            <a:r>
              <a:rPr lang="en-US" dirty="0"/>
              <a:t> hale </a:t>
            </a:r>
            <a:r>
              <a:rPr lang="en-US" dirty="0" err="1"/>
              <a:t>gelmesini</a:t>
            </a:r>
            <a:r>
              <a:rPr lang="en-US" dirty="0"/>
              <a:t> de </a:t>
            </a:r>
            <a:r>
              <a:rPr lang="en-US" dirty="0" err="1"/>
              <a:t>sağlıyor</a:t>
            </a:r>
            <a:r>
              <a:rPr lang="en-US" dirty="0"/>
              <a:t>.</a:t>
            </a:r>
          </a:p>
          <a:p>
            <a:endParaRPr lang="en-US" dirty="0"/>
          </a:p>
          <a:p>
            <a:r>
              <a:rPr lang="en-US" dirty="0" err="1"/>
              <a:t>Genel</a:t>
            </a:r>
            <a:r>
              <a:rPr lang="en-US" dirty="0"/>
              <a:t> </a:t>
            </a:r>
            <a:r>
              <a:rPr lang="en-US" dirty="0" err="1"/>
              <a:t>olarak</a:t>
            </a:r>
            <a:r>
              <a:rPr lang="en-US" dirty="0"/>
              <a:t> </a:t>
            </a:r>
            <a:r>
              <a:rPr lang="en-US" dirty="0" err="1"/>
              <a:t>bakrtığınızda</a:t>
            </a:r>
            <a:r>
              <a:rPr lang="en-US" dirty="0"/>
              <a:t> </a:t>
            </a:r>
            <a:r>
              <a:rPr lang="en-US" dirty="0" err="1"/>
              <a:t>Attenionların</a:t>
            </a:r>
            <a:r>
              <a:rPr lang="en-US" dirty="0"/>
              <a:t> bize </a:t>
            </a:r>
            <a:r>
              <a:rPr lang="en-US" dirty="0" err="1"/>
              <a:t>sağladığı</a:t>
            </a:r>
            <a:r>
              <a:rPr lang="en-US" dirty="0"/>
              <a:t> </a:t>
            </a:r>
            <a:r>
              <a:rPr lang="en-US" dirty="0" err="1"/>
              <a:t>önemli</a:t>
            </a:r>
            <a:r>
              <a:rPr lang="en-US" dirty="0"/>
              <a:t> </a:t>
            </a:r>
            <a:r>
              <a:rPr lang="en-US" dirty="0" err="1"/>
              <a:t>şey</a:t>
            </a:r>
            <a:r>
              <a:rPr lang="en-US" dirty="0"/>
              <a:t>, </a:t>
            </a:r>
            <a:r>
              <a:rPr lang="en-US" dirty="0" err="1"/>
              <a:t>daha</a:t>
            </a:r>
            <a:r>
              <a:rPr lang="en-US" dirty="0"/>
              <a:t> </a:t>
            </a:r>
            <a:r>
              <a:rPr lang="en-US" dirty="0" err="1"/>
              <a:t>önce</a:t>
            </a:r>
            <a:r>
              <a:rPr lang="en-US" dirty="0"/>
              <a:t> seq2seq de </a:t>
            </a:r>
            <a:r>
              <a:rPr lang="en-US" dirty="0" err="1"/>
              <a:t>gördüğümüz</a:t>
            </a:r>
            <a:r>
              <a:rPr lang="en-US" dirty="0"/>
              <a:t> information bottleneck in </a:t>
            </a:r>
            <a:r>
              <a:rPr lang="en-US" dirty="0" err="1"/>
              <a:t>üstünden</a:t>
            </a:r>
            <a:r>
              <a:rPr lang="en-US" dirty="0"/>
              <a:t> </a:t>
            </a:r>
            <a:r>
              <a:rPr lang="en-US" dirty="0" err="1"/>
              <a:t>gelebiliyor</a:t>
            </a:r>
            <a:r>
              <a:rPr lang="en-US" dirty="0"/>
              <a:t>. </a:t>
            </a:r>
            <a:r>
              <a:rPr lang="en-US" dirty="0" err="1"/>
              <a:t>Bunu</a:t>
            </a:r>
            <a:r>
              <a:rPr lang="en-US" dirty="0"/>
              <a:t> da </a:t>
            </a:r>
            <a:r>
              <a:rPr lang="en-US" dirty="0" err="1"/>
              <a:t>decodera</a:t>
            </a:r>
            <a:r>
              <a:rPr lang="en-US" dirty="0"/>
              <a:t> </a:t>
            </a:r>
            <a:r>
              <a:rPr lang="en-US" dirty="0" err="1"/>
              <a:t>kaynağa</a:t>
            </a:r>
            <a:r>
              <a:rPr lang="en-US" dirty="0"/>
              <a:t> </a:t>
            </a:r>
            <a:r>
              <a:rPr lang="en-US" dirty="0" err="1"/>
              <a:t>yani</a:t>
            </a:r>
            <a:r>
              <a:rPr lang="en-US" dirty="0"/>
              <a:t> </a:t>
            </a:r>
            <a:r>
              <a:rPr lang="en-US" dirty="0" err="1"/>
              <a:t>encoderdaki</a:t>
            </a:r>
            <a:r>
              <a:rPr lang="en-US" dirty="0"/>
              <a:t> hidden </a:t>
            </a:r>
            <a:r>
              <a:rPr lang="en-US" dirty="0" err="1"/>
              <a:t>statelere</a:t>
            </a:r>
            <a:r>
              <a:rPr lang="en-US" dirty="0"/>
              <a:t> </a:t>
            </a:r>
            <a:r>
              <a:rPr lang="en-US" dirty="0" err="1"/>
              <a:t>bakmasıyla</a:t>
            </a:r>
            <a:r>
              <a:rPr lang="en-US" dirty="0"/>
              <a:t> </a:t>
            </a:r>
            <a:r>
              <a:rPr lang="en-US" dirty="0" err="1"/>
              <a:t>yapıyor</a:t>
            </a:r>
            <a:r>
              <a:rPr lang="en-US" dirty="0"/>
              <a:t>. </a:t>
            </a:r>
          </a:p>
          <a:p>
            <a:endParaRPr lang="en-US" dirty="0"/>
          </a:p>
          <a:p>
            <a:r>
              <a:rPr lang="en-US" b="0" i="0" dirty="0">
                <a:solidFill>
                  <a:srgbClr val="232629"/>
                </a:solidFill>
                <a:effectLst/>
                <a:latin typeface="-apple-system"/>
              </a:rPr>
              <a:t>Hence the name of the paper "</a:t>
            </a:r>
            <a:r>
              <a:rPr lang="en-US" b="1" i="0" dirty="0">
                <a:solidFill>
                  <a:srgbClr val="232629"/>
                </a:solidFill>
                <a:effectLst/>
                <a:latin typeface="-apple-system"/>
              </a:rPr>
              <a:t>Attention</a:t>
            </a:r>
            <a:r>
              <a:rPr lang="en-US" b="0" i="0" dirty="0">
                <a:solidFill>
                  <a:srgbClr val="232629"/>
                </a:solidFill>
                <a:effectLst/>
                <a:latin typeface="-apple-system"/>
              </a:rPr>
              <a:t> is all you need", i.e. you only need attention and you don't need recurrent connections to solve NLP tasks.</a:t>
            </a:r>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36</a:t>
            </a:fld>
            <a:endParaRPr lang="en-US"/>
          </a:p>
        </p:txBody>
      </p:sp>
    </p:spTree>
    <p:extLst>
      <p:ext uri="{BB962C8B-B14F-4D97-AF65-F5344CB8AC3E}">
        <p14:creationId xmlns:p14="http://schemas.microsoft.com/office/powerpoint/2010/main" val="2378158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37</a:t>
            </a:fld>
            <a:endParaRPr lang="en-US"/>
          </a:p>
        </p:txBody>
      </p:sp>
    </p:spTree>
    <p:extLst>
      <p:ext uri="{BB962C8B-B14F-4D97-AF65-F5344CB8AC3E}">
        <p14:creationId xmlns:p14="http://schemas.microsoft.com/office/powerpoint/2010/main" val="3095630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38</a:t>
            </a:fld>
            <a:endParaRPr lang="en-US"/>
          </a:p>
        </p:txBody>
      </p:sp>
    </p:spTree>
    <p:extLst>
      <p:ext uri="{BB962C8B-B14F-4D97-AF65-F5344CB8AC3E}">
        <p14:creationId xmlns:p14="http://schemas.microsoft.com/office/powerpoint/2010/main" val="642762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39</a:t>
            </a:fld>
            <a:endParaRPr lang="en-US"/>
          </a:p>
        </p:txBody>
      </p:sp>
    </p:spTree>
    <p:extLst>
      <p:ext uri="{BB962C8B-B14F-4D97-AF65-F5344CB8AC3E}">
        <p14:creationId xmlns:p14="http://schemas.microsoft.com/office/powerpoint/2010/main" val="2064557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2537821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40</a:t>
            </a:fld>
            <a:endParaRPr lang="en-US"/>
          </a:p>
        </p:txBody>
      </p:sp>
    </p:spTree>
    <p:extLst>
      <p:ext uri="{BB962C8B-B14F-4D97-AF65-F5344CB8AC3E}">
        <p14:creationId xmlns:p14="http://schemas.microsoft.com/office/powerpoint/2010/main" val="1702720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BERT </a:t>
            </a:r>
            <a:r>
              <a:rPr lang="en-US" b="0" i="0" dirty="0" err="1">
                <a:solidFill>
                  <a:srgbClr val="D1D5DB"/>
                </a:solidFill>
                <a:effectLst/>
                <a:latin typeface="Söhne"/>
              </a:rPr>
              <a:t>nedir</a:t>
            </a:r>
            <a:r>
              <a:rPr lang="en-US" b="0" i="0" dirty="0">
                <a:solidFill>
                  <a:srgbClr val="D1D5DB"/>
                </a:solidFill>
                <a:effectLst/>
                <a:latin typeface="Söhne"/>
              </a:rPr>
              <a:t>? BERT, Bidirectional Encoder Representations from </a:t>
            </a:r>
            <a:r>
              <a:rPr lang="en-US" b="0" i="0" dirty="0" err="1">
                <a:solidFill>
                  <a:srgbClr val="D1D5DB"/>
                </a:solidFill>
                <a:effectLst/>
                <a:latin typeface="Söhne"/>
              </a:rPr>
              <a:t>Transformers'ın</a:t>
            </a:r>
            <a:r>
              <a:rPr lang="en-US" b="0" i="0" dirty="0">
                <a:solidFill>
                  <a:srgbClr val="D1D5DB"/>
                </a:solidFill>
                <a:effectLst/>
                <a:latin typeface="Söhne"/>
              </a:rPr>
              <a:t> </a:t>
            </a:r>
            <a:r>
              <a:rPr lang="en-US" b="0" i="0" dirty="0" err="1">
                <a:solidFill>
                  <a:srgbClr val="D1D5DB"/>
                </a:solidFill>
                <a:effectLst/>
                <a:latin typeface="Söhne"/>
              </a:rPr>
              <a:t>kısaltmasıdır</a:t>
            </a:r>
            <a:r>
              <a:rPr lang="en-US" b="0" i="0" dirty="0">
                <a:solidFill>
                  <a:srgbClr val="D1D5DB"/>
                </a:solidFill>
                <a:effectLst/>
                <a:latin typeface="Söhne"/>
              </a:rPr>
              <a:t>. </a:t>
            </a:r>
            <a:r>
              <a:rPr lang="en-US" b="0" i="0" dirty="0" err="1">
                <a:solidFill>
                  <a:srgbClr val="D1D5DB"/>
                </a:solidFill>
                <a:effectLst/>
                <a:latin typeface="Söhne"/>
              </a:rPr>
              <a:t>İsminden</a:t>
            </a:r>
            <a:r>
              <a:rPr lang="en-US" b="0" i="0" dirty="0">
                <a:solidFill>
                  <a:srgbClr val="D1D5DB"/>
                </a:solidFill>
                <a:effectLst/>
                <a:latin typeface="Söhne"/>
              </a:rPr>
              <a:t> de </a:t>
            </a:r>
            <a:r>
              <a:rPr lang="en-US" b="0" i="0" dirty="0" err="1">
                <a:solidFill>
                  <a:srgbClr val="D1D5DB"/>
                </a:solidFill>
                <a:effectLst/>
                <a:latin typeface="Söhne"/>
              </a:rPr>
              <a:t>anlaşılacağı</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dilin</a:t>
            </a:r>
            <a:r>
              <a:rPr lang="en-US" b="0" i="0" dirty="0">
                <a:solidFill>
                  <a:srgbClr val="D1D5DB"/>
                </a:solidFill>
                <a:effectLst/>
                <a:latin typeface="Söhne"/>
              </a:rPr>
              <a:t> </a:t>
            </a:r>
            <a:r>
              <a:rPr lang="en-US" b="0" i="0" dirty="0" err="1">
                <a:solidFill>
                  <a:srgbClr val="D1D5DB"/>
                </a:solidFill>
                <a:effectLst/>
                <a:latin typeface="Söhne"/>
              </a:rPr>
              <a:t>temsillerini</a:t>
            </a:r>
            <a:r>
              <a:rPr lang="en-US" b="0" i="0" dirty="0">
                <a:solidFill>
                  <a:srgbClr val="D1D5DB"/>
                </a:solidFill>
                <a:effectLst/>
                <a:latin typeface="Söhne"/>
              </a:rPr>
              <a:t> </a:t>
            </a:r>
            <a:r>
              <a:rPr lang="en-US" b="0" i="0" dirty="0" err="1">
                <a:solidFill>
                  <a:srgbClr val="D1D5DB"/>
                </a:solidFill>
                <a:effectLst/>
                <a:latin typeface="Söhne"/>
              </a:rPr>
              <a:t>öğrenmek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kullanarak</a:t>
            </a:r>
            <a:r>
              <a:rPr lang="en-US" b="0" i="0" dirty="0">
                <a:solidFill>
                  <a:srgbClr val="D1D5DB"/>
                </a:solidFill>
                <a:effectLst/>
                <a:latin typeface="Söhne"/>
              </a:rPr>
              <a:t>, </a:t>
            </a:r>
            <a:r>
              <a:rPr lang="en-US" b="0" i="0" dirty="0" err="1">
                <a:solidFill>
                  <a:srgbClr val="D1D5DB"/>
                </a:solidFill>
                <a:effectLst/>
                <a:latin typeface="Söhne"/>
              </a:rPr>
              <a:t>özellikle</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yöntemdir</a:t>
            </a:r>
            <a:r>
              <a:rPr lang="en-US" b="0" i="0" dirty="0">
                <a:solidFill>
                  <a:srgbClr val="D1D5DB"/>
                </a:solidFill>
                <a:effectLst/>
                <a:latin typeface="Söhne"/>
              </a:rPr>
              <a:t>. </a:t>
            </a:r>
            <a:endParaRPr lang="en-US" dirty="0"/>
          </a:p>
          <a:p>
            <a:r>
              <a:rPr lang="en-US" dirty="0" err="1"/>
              <a:t>Genel</a:t>
            </a:r>
            <a:r>
              <a:rPr lang="en-US" dirty="0"/>
              <a:t> </a:t>
            </a:r>
            <a:r>
              <a:rPr lang="en-US" dirty="0" err="1"/>
              <a:t>anlamda</a:t>
            </a:r>
            <a:r>
              <a:rPr lang="en-US" dirty="0"/>
              <a:t> BERT in </a:t>
            </a:r>
            <a:r>
              <a:rPr lang="en-US" dirty="0" err="1"/>
              <a:t>ayaptığı</a:t>
            </a:r>
            <a:r>
              <a:rPr lang="en-US" dirty="0"/>
              <a:t> </a:t>
            </a:r>
            <a:r>
              <a:rPr lang="en-US" dirty="0" err="1"/>
              <a:t>şey</a:t>
            </a:r>
            <a:r>
              <a:rPr lang="en-US" dirty="0"/>
              <a:t> </a:t>
            </a:r>
            <a:r>
              <a:rPr lang="en-US" dirty="0" err="1"/>
              <a:t>az</a:t>
            </a:r>
            <a:r>
              <a:rPr lang="en-US" dirty="0"/>
              <a:t> </a:t>
            </a:r>
            <a:r>
              <a:rPr lang="en-US" dirty="0" err="1"/>
              <a:t>öcne</a:t>
            </a:r>
            <a:r>
              <a:rPr lang="en-US" dirty="0"/>
              <a:t> </a:t>
            </a:r>
            <a:r>
              <a:rPr lang="en-US" dirty="0" err="1"/>
              <a:t>söylediğim</a:t>
            </a:r>
            <a:r>
              <a:rPr lang="en-US" dirty="0"/>
              <a:t> </a:t>
            </a:r>
            <a:r>
              <a:rPr lang="en-US" dirty="0" err="1"/>
              <a:t>şey</a:t>
            </a:r>
            <a:r>
              <a:rPr lang="en-US" dirty="0"/>
              <a:t>. </a:t>
            </a:r>
            <a:r>
              <a:rPr lang="en-US" dirty="0" err="1"/>
              <a:t>Yani</a:t>
            </a:r>
            <a:r>
              <a:rPr lang="en-US" dirty="0"/>
              <a:t> transformer </a:t>
            </a:r>
            <a:r>
              <a:rPr lang="en-US" dirty="0" err="1"/>
              <a:t>mimarisindeki</a:t>
            </a:r>
            <a:r>
              <a:rPr lang="en-US" dirty="0"/>
              <a:t> </a:t>
            </a:r>
            <a:r>
              <a:rPr lang="en-US" dirty="0" err="1"/>
              <a:t>encoderları</a:t>
            </a:r>
            <a:r>
              <a:rPr lang="en-US" dirty="0"/>
              <a:t> </a:t>
            </a:r>
            <a:r>
              <a:rPr lang="en-US" dirty="0" err="1"/>
              <a:t>alarak</a:t>
            </a:r>
            <a:r>
              <a:rPr lang="en-US" dirty="0"/>
              <a:t> </a:t>
            </a:r>
            <a:r>
              <a:rPr lang="en-US" dirty="0" err="1"/>
              <a:t>classifer</a:t>
            </a:r>
            <a:r>
              <a:rPr lang="en-US" dirty="0"/>
              <a:t> </a:t>
            </a:r>
            <a:r>
              <a:rPr lang="en-US" dirty="0" err="1"/>
              <a:t>öncesine</a:t>
            </a:r>
            <a:r>
              <a:rPr lang="en-US" dirty="0"/>
              <a:t> </a:t>
            </a:r>
            <a:r>
              <a:rPr lang="en-US" dirty="0" err="1"/>
              <a:t>hazır</a:t>
            </a:r>
            <a:r>
              <a:rPr lang="en-US" dirty="0"/>
              <a:t> hale </a:t>
            </a:r>
            <a:r>
              <a:rPr lang="en-US" dirty="0" err="1"/>
              <a:t>getirmek</a:t>
            </a:r>
            <a:r>
              <a:rPr lang="en-US" dirty="0"/>
              <a:t>. </a:t>
            </a:r>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BERT </a:t>
            </a:r>
            <a:r>
              <a:rPr lang="en-US" b="0" i="0" dirty="0" err="1">
                <a:solidFill>
                  <a:srgbClr val="D1D5DB"/>
                </a:solidFill>
                <a:effectLst/>
                <a:latin typeface="Söhne"/>
              </a:rPr>
              <a:t>arasındaki</a:t>
            </a:r>
            <a:r>
              <a:rPr lang="en-US" b="0" i="0" dirty="0">
                <a:solidFill>
                  <a:srgbClr val="D1D5DB"/>
                </a:solidFill>
                <a:effectLst/>
                <a:latin typeface="Söhne"/>
              </a:rPr>
              <a:t> fark </a:t>
            </a:r>
            <a:r>
              <a:rPr lang="en-US" b="0" i="0" dirty="0" err="1">
                <a:solidFill>
                  <a:srgbClr val="D1D5DB"/>
                </a:solidFill>
                <a:effectLst/>
                <a:latin typeface="Söhne"/>
              </a:rPr>
              <a:t>nedir</a:t>
            </a:r>
            <a:r>
              <a:rPr lang="en-US" b="0" i="0" dirty="0">
                <a:solidFill>
                  <a:srgbClr val="D1D5DB"/>
                </a:solidFill>
                <a:effectLst/>
                <a:latin typeface="Söhne"/>
              </a:rPr>
              <a:t>? BERT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modelidir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dildeki</a:t>
            </a:r>
            <a:r>
              <a:rPr lang="en-US" b="0" i="0" dirty="0">
                <a:solidFill>
                  <a:srgbClr val="D1D5DB"/>
                </a:solidFill>
                <a:effectLst/>
                <a:latin typeface="Söhne"/>
              </a:rPr>
              <a:t> </a:t>
            </a:r>
            <a:r>
              <a:rPr lang="en-US" b="0" i="0" dirty="0" err="1">
                <a:solidFill>
                  <a:srgbClr val="D1D5DB"/>
                </a:solidFill>
                <a:effectLst/>
                <a:latin typeface="Söhne"/>
              </a:rPr>
              <a:t>kelimeler</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istatistiksel</a:t>
            </a:r>
            <a:r>
              <a:rPr lang="en-US" b="0" i="0" dirty="0">
                <a:solidFill>
                  <a:srgbClr val="D1D5DB"/>
                </a:solidFill>
                <a:effectLst/>
                <a:latin typeface="Söhne"/>
              </a:rPr>
              <a:t> </a:t>
            </a:r>
            <a:r>
              <a:rPr lang="en-US" b="0" i="0" dirty="0" err="1">
                <a:solidFill>
                  <a:srgbClr val="D1D5DB"/>
                </a:solidFill>
                <a:effectLst/>
                <a:latin typeface="Söhne"/>
              </a:rPr>
              <a:t>ilişkileri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hangi</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olası</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şeyleri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Bu </a:t>
            </a:r>
            <a:r>
              <a:rPr lang="en-US" b="0" i="0" dirty="0" err="1">
                <a:solidFill>
                  <a:srgbClr val="D1D5DB"/>
                </a:solidFill>
                <a:effectLst/>
                <a:latin typeface="Söhne"/>
              </a:rPr>
              <a:t>yüzden</a:t>
            </a:r>
            <a:r>
              <a:rPr lang="en-US" b="0" i="0" dirty="0">
                <a:solidFill>
                  <a:srgbClr val="D1D5DB"/>
                </a:solidFill>
                <a:effectLst/>
                <a:latin typeface="Söhne"/>
              </a:rPr>
              <a:t> </a:t>
            </a:r>
            <a:r>
              <a:rPr lang="en-US" b="0" i="0" dirty="0" err="1">
                <a:solidFill>
                  <a:srgbClr val="D1D5DB"/>
                </a:solidFill>
                <a:effectLst/>
                <a:latin typeface="Söhne"/>
              </a:rPr>
              <a:t>adında</a:t>
            </a:r>
            <a:r>
              <a:rPr lang="en-US" b="0" i="0" dirty="0">
                <a:solidFill>
                  <a:srgbClr val="D1D5DB"/>
                </a:solidFill>
                <a:effectLst/>
                <a:latin typeface="Söhne"/>
              </a:rPr>
              <a:t> Representations (</a:t>
            </a:r>
            <a:r>
              <a:rPr lang="en-US" b="0" i="0" dirty="0" err="1">
                <a:solidFill>
                  <a:srgbClr val="D1D5DB"/>
                </a:solidFill>
                <a:effectLst/>
                <a:latin typeface="Söhne"/>
              </a:rPr>
              <a:t>Temsiller</a:t>
            </a:r>
            <a:r>
              <a:rPr lang="en-US" b="0" i="0" dirty="0">
                <a:solidFill>
                  <a:srgbClr val="D1D5DB"/>
                </a:solidFill>
                <a:effectLst/>
                <a:latin typeface="Söhne"/>
              </a:rPr>
              <a:t>) </a:t>
            </a:r>
            <a:r>
              <a:rPr lang="en-US" b="0" i="0" dirty="0" err="1">
                <a:solidFill>
                  <a:srgbClr val="D1D5DB"/>
                </a:solidFill>
                <a:effectLst/>
                <a:latin typeface="Söhne"/>
              </a:rPr>
              <a:t>kısmı</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Bidirectional Encoder Representations from Transformers.</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öğrenimi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gözetimsiz</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eğitilebilir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aşağı</a:t>
            </a:r>
            <a:r>
              <a:rPr lang="en-US" b="0" i="0" dirty="0">
                <a:solidFill>
                  <a:srgbClr val="D1D5DB"/>
                </a:solidFill>
                <a:effectLst/>
                <a:latin typeface="Söhne"/>
              </a:rPr>
              <a:t> </a:t>
            </a:r>
            <a:r>
              <a:rPr lang="en-US" b="0" i="0" dirty="0" err="1">
                <a:solidFill>
                  <a:srgbClr val="D1D5DB"/>
                </a:solidFill>
                <a:effectLst/>
                <a:latin typeface="Söhne"/>
              </a:rPr>
              <a:t>akış</a:t>
            </a:r>
            <a:r>
              <a:rPr lang="en-US" b="0" i="0" dirty="0">
                <a:solidFill>
                  <a:srgbClr val="D1D5DB"/>
                </a:solidFill>
                <a:effectLst/>
                <a:latin typeface="Söhne"/>
              </a:rPr>
              <a:t> </a:t>
            </a:r>
            <a:r>
              <a:rPr lang="en-US" b="0" i="0" dirty="0" err="1">
                <a:solidFill>
                  <a:srgbClr val="D1D5DB"/>
                </a:solidFill>
                <a:effectLst/>
                <a:latin typeface="Söhne"/>
              </a:rPr>
              <a:t>görevlerinde</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transfer </a:t>
            </a:r>
            <a:r>
              <a:rPr lang="en-US" b="0" i="0" dirty="0" err="1">
                <a:solidFill>
                  <a:srgbClr val="D1D5DB"/>
                </a:solidFill>
                <a:effectLst/>
                <a:latin typeface="Söhne"/>
              </a:rPr>
              <a:t>öğreniminde</a:t>
            </a:r>
            <a:r>
              <a:rPr lang="en-US" b="0" i="0" dirty="0">
                <a:solidFill>
                  <a:srgbClr val="D1D5DB"/>
                </a:solidFill>
                <a:effectLst/>
                <a:latin typeface="Söhne"/>
              </a:rPr>
              <a:t> </a:t>
            </a:r>
            <a:r>
              <a:rPr lang="en-US" b="0" i="0" dirty="0" err="1">
                <a:solidFill>
                  <a:srgbClr val="D1D5DB"/>
                </a:solidFill>
                <a:effectLst/>
                <a:latin typeface="Söhne"/>
              </a:rPr>
              <a:t>BERT'i</a:t>
            </a:r>
            <a:r>
              <a:rPr lang="en-US" b="0" i="0" dirty="0">
                <a:solidFill>
                  <a:srgbClr val="D1D5DB"/>
                </a:solidFill>
                <a:effectLst/>
                <a:latin typeface="Söhne"/>
              </a:rPr>
              <a:t> fine-tune </a:t>
            </a:r>
            <a:r>
              <a:rPr lang="en-US" b="0" i="0" dirty="0" err="1">
                <a:solidFill>
                  <a:srgbClr val="D1D5DB"/>
                </a:solidFill>
                <a:effectLst/>
                <a:latin typeface="Söhne"/>
              </a:rPr>
              <a:t>edebiliriz</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a:t>
            </a:r>
            <a:r>
              <a:rPr lang="en-US" b="0" i="0" dirty="0" err="1">
                <a:solidFill>
                  <a:srgbClr val="D1D5DB"/>
                </a:solidFill>
                <a:effectLst/>
                <a:latin typeface="Söhne"/>
              </a:rPr>
              <a:t>eğitilmiş</a:t>
            </a:r>
            <a:r>
              <a:rPr lang="en-US" b="0" i="0" dirty="0">
                <a:solidFill>
                  <a:srgbClr val="D1D5DB"/>
                </a:solidFill>
                <a:effectLst/>
                <a:latin typeface="Söhne"/>
              </a:rPr>
              <a:t> BERT </a:t>
            </a:r>
            <a:r>
              <a:rPr lang="en-US" b="0" i="0" dirty="0" err="1">
                <a:solidFill>
                  <a:srgbClr val="D1D5DB"/>
                </a:solidFill>
                <a:effectLst/>
                <a:latin typeface="Söhne"/>
              </a:rPr>
              <a:t>versiyonları</a:t>
            </a:r>
            <a:r>
              <a:rPr lang="en-US" b="0" i="0" dirty="0">
                <a:solidFill>
                  <a:srgbClr val="D1D5DB"/>
                </a:solidFill>
                <a:effectLst/>
                <a:latin typeface="Söhne"/>
              </a:rPr>
              <a:t> </a:t>
            </a:r>
            <a:r>
              <a:rPr lang="en-US" b="0" i="0" dirty="0" err="1">
                <a:solidFill>
                  <a:srgbClr val="D1D5DB"/>
                </a:solidFill>
                <a:effectLst/>
                <a:latin typeface="Söhne"/>
              </a:rPr>
              <a:t>mevcuttur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modeller</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fine-tune </a:t>
            </a:r>
            <a:r>
              <a:rPr lang="en-US" b="0" i="0" dirty="0" err="1">
                <a:solidFill>
                  <a:srgbClr val="D1D5DB"/>
                </a:solidFill>
                <a:effectLst/>
                <a:latin typeface="Söhne"/>
              </a:rPr>
              <a:t>edilmiş</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belirli</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öğrenme</a:t>
            </a:r>
            <a:r>
              <a:rPr lang="en-US" b="0" i="0" dirty="0">
                <a:solidFill>
                  <a:srgbClr val="D1D5DB"/>
                </a:solidFill>
                <a:effectLst/>
                <a:latin typeface="Söhne"/>
              </a:rPr>
              <a:t> </a:t>
            </a:r>
            <a:r>
              <a:rPr lang="en-US" b="0" i="0" dirty="0" err="1">
                <a:solidFill>
                  <a:srgbClr val="D1D5DB"/>
                </a:solidFill>
                <a:effectLst/>
                <a:latin typeface="Söhne"/>
              </a:rPr>
              <a:t>görevlerinizi</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p>
          <a:p>
            <a:pPr algn="l"/>
            <a:endParaRPr lang="en-US" b="0" i="0" dirty="0">
              <a:solidFill>
                <a:srgbClr val="D1D5DB"/>
              </a:solidFill>
              <a:effectLst/>
              <a:latin typeface="Söhne"/>
            </a:endParaRPr>
          </a:p>
          <a:p>
            <a:pPr algn="l"/>
            <a:r>
              <a:rPr lang="en-US" b="0" i="0" dirty="0" err="1">
                <a:solidFill>
                  <a:srgbClr val="D1D5DB"/>
                </a:solidFill>
                <a:effectLst/>
                <a:latin typeface="Söhne"/>
              </a:rPr>
              <a:t>Öte</a:t>
            </a:r>
            <a:r>
              <a:rPr lang="en-US" b="0" i="0" dirty="0">
                <a:solidFill>
                  <a:srgbClr val="D1D5DB"/>
                </a:solidFill>
                <a:effectLst/>
                <a:latin typeface="Söhne"/>
              </a:rPr>
              <a:t> </a:t>
            </a:r>
            <a:r>
              <a:rPr lang="en-US" b="0" i="0" dirty="0" err="1">
                <a:solidFill>
                  <a:srgbClr val="D1D5DB"/>
                </a:solidFill>
                <a:effectLst/>
                <a:latin typeface="Söhne"/>
              </a:rPr>
              <a:t>yandan</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başlangıçta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olmak</a:t>
            </a:r>
            <a:r>
              <a:rPr lang="en-US" b="0" i="0" dirty="0">
                <a:solidFill>
                  <a:srgbClr val="D1D5DB"/>
                </a:solidFill>
                <a:effectLst/>
                <a:latin typeface="Söhne"/>
              </a:rPr>
              <a:t> </a:t>
            </a:r>
            <a:r>
              <a:rPr lang="en-US" b="0" i="0" dirty="0" err="1">
                <a:solidFill>
                  <a:srgbClr val="D1D5DB"/>
                </a:solidFill>
                <a:effectLst/>
                <a:latin typeface="Söhne"/>
              </a:rPr>
              <a:t>yerine</a:t>
            </a:r>
            <a:r>
              <a:rPr lang="en-US" b="0" i="0" dirty="0">
                <a:solidFill>
                  <a:srgbClr val="D1D5DB"/>
                </a:solidFill>
                <a:effectLst/>
                <a:latin typeface="Söhne"/>
              </a:rPr>
              <a:t> </a:t>
            </a:r>
            <a:r>
              <a:rPr lang="en-US" b="0" i="0" dirty="0" err="1">
                <a:solidFill>
                  <a:srgbClr val="D1D5DB"/>
                </a:solidFill>
                <a:effectLst/>
                <a:latin typeface="Söhne"/>
              </a:rPr>
              <a:t>sıra</a:t>
            </a:r>
            <a:r>
              <a:rPr lang="en-US" b="0" i="0" dirty="0">
                <a:solidFill>
                  <a:srgbClr val="D1D5DB"/>
                </a:solidFill>
                <a:effectLst/>
                <a:latin typeface="Söhne"/>
              </a:rPr>
              <a:t> </a:t>
            </a:r>
            <a:r>
              <a:rPr lang="en-US" b="0" i="0" dirty="0" err="1">
                <a:solidFill>
                  <a:srgbClr val="D1D5DB"/>
                </a:solidFill>
                <a:effectLst/>
                <a:latin typeface="Söhne"/>
              </a:rPr>
              <a:t>dönüşüm</a:t>
            </a:r>
            <a:r>
              <a:rPr lang="en-US" b="0" i="0" dirty="0">
                <a:solidFill>
                  <a:srgbClr val="D1D5DB"/>
                </a:solidFill>
                <a:effectLst/>
                <a:latin typeface="Söhne"/>
              </a:rPr>
              <a:t> </a:t>
            </a:r>
            <a:r>
              <a:rPr lang="en-US" b="0" i="0" dirty="0" err="1">
                <a:solidFill>
                  <a:srgbClr val="D1D5DB"/>
                </a:solidFill>
                <a:effectLst/>
                <a:latin typeface="Söhne"/>
              </a:rPr>
              <a:t>görevlerini</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diziyi</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diziye</a:t>
            </a:r>
            <a:r>
              <a:rPr lang="en-US" b="0" i="0" dirty="0">
                <a:solidFill>
                  <a:srgbClr val="D1D5DB"/>
                </a:solidFill>
                <a:effectLst/>
                <a:latin typeface="Söhne"/>
              </a:rPr>
              <a:t> </a:t>
            </a:r>
            <a:r>
              <a:rPr lang="en-US" b="0" i="0" dirty="0" err="1">
                <a:solidFill>
                  <a:srgbClr val="D1D5DB"/>
                </a:solidFill>
                <a:effectLst/>
                <a:latin typeface="Söhne"/>
              </a:rPr>
              <a:t>dönüştürmek</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tasarlanmıştır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recurrentlar</a:t>
            </a:r>
            <a:r>
              <a:rPr lang="en-US" b="0" i="0" dirty="0">
                <a:solidFill>
                  <a:srgbClr val="D1D5DB"/>
                </a:solidFill>
                <a:effectLst/>
                <a:latin typeface="Söhne"/>
              </a:rPr>
              <a:t> </a:t>
            </a:r>
            <a:r>
              <a:rPr lang="en-US" b="0" i="0" dirty="0" err="1">
                <a:solidFill>
                  <a:srgbClr val="D1D5DB"/>
                </a:solidFill>
                <a:effectLst/>
                <a:latin typeface="Söhne"/>
              </a:rPr>
              <a:t>olmadan</a:t>
            </a:r>
            <a:r>
              <a:rPr lang="en-US" b="0" i="0" dirty="0">
                <a:solidFill>
                  <a:srgbClr val="D1D5DB"/>
                </a:solidFill>
                <a:effectLst/>
                <a:latin typeface="Söhne"/>
              </a:rPr>
              <a:t> attention lar </a:t>
            </a:r>
            <a:r>
              <a:rPr lang="en-US" b="0" i="0" dirty="0" err="1">
                <a:solidFill>
                  <a:srgbClr val="D1D5DB"/>
                </a:solidFill>
                <a:effectLst/>
                <a:latin typeface="Söhne"/>
              </a:rPr>
              <a:t>kullanılır</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kodlayıcıdır</a:t>
            </a:r>
            <a:r>
              <a:rPr lang="en-US" b="0" i="0" dirty="0">
                <a:solidFill>
                  <a:srgbClr val="D1D5DB"/>
                </a:solidFill>
                <a:effectLst/>
                <a:latin typeface="Söhne"/>
              </a:rPr>
              <a:t>, </a:t>
            </a:r>
            <a:r>
              <a:rPr lang="en-US" b="0" i="0" dirty="0" err="1">
                <a:solidFill>
                  <a:srgbClr val="D1D5DB"/>
                </a:solidFill>
                <a:effectLst/>
                <a:latin typeface="Söhne"/>
              </a:rPr>
              <a:t>oysa</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çözücüden</a:t>
            </a:r>
            <a:r>
              <a:rPr lang="en-US" b="0" i="0" dirty="0">
                <a:solidFill>
                  <a:srgbClr val="D1D5DB"/>
                </a:solidFill>
                <a:effectLst/>
                <a:latin typeface="Söhne"/>
              </a:rPr>
              <a:t> </a:t>
            </a:r>
            <a:r>
              <a:rPr lang="en-US" b="0" i="0" dirty="0" err="1">
                <a:solidFill>
                  <a:srgbClr val="D1D5DB"/>
                </a:solidFill>
                <a:effectLst/>
                <a:latin typeface="Söhne"/>
              </a:rPr>
              <a:t>oluşur</a:t>
            </a:r>
            <a:r>
              <a:rPr lang="en-US" b="0" i="0" dirty="0">
                <a:solidFill>
                  <a:srgbClr val="D1D5DB"/>
                </a:solidFill>
                <a:effectLst/>
                <a:latin typeface="Söhne"/>
              </a:rPr>
              <a:t>. BERT,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kodlayıcısına</a:t>
            </a:r>
            <a:r>
              <a:rPr lang="en-US" b="0" i="0" dirty="0">
                <a:solidFill>
                  <a:srgbClr val="D1D5DB"/>
                </a:solidFill>
                <a:effectLst/>
                <a:latin typeface="Söhne"/>
              </a:rPr>
              <a:t> </a:t>
            </a:r>
            <a:r>
              <a:rPr lang="en-US" b="0" i="0" dirty="0" err="1">
                <a:solidFill>
                  <a:srgbClr val="D1D5DB"/>
                </a:solidFill>
                <a:effectLst/>
                <a:latin typeface="Söhne"/>
              </a:rPr>
              <a:t>çok</a:t>
            </a:r>
            <a:r>
              <a:rPr lang="en-US" b="0" i="0" dirty="0">
                <a:solidFill>
                  <a:srgbClr val="D1D5DB"/>
                </a:solidFill>
                <a:effectLst/>
                <a:latin typeface="Söhne"/>
              </a:rPr>
              <a:t> </a:t>
            </a:r>
            <a:r>
              <a:rPr lang="en-US" b="0" i="0" dirty="0" err="1">
                <a:solidFill>
                  <a:srgbClr val="D1D5DB"/>
                </a:solidFill>
                <a:effectLst/>
                <a:latin typeface="Söhne"/>
              </a:rPr>
              <a:t>benzeyen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nedenle</a:t>
            </a:r>
            <a:r>
              <a:rPr lang="en-US" b="0" i="0" dirty="0">
                <a:solidFill>
                  <a:srgbClr val="D1D5DB"/>
                </a:solidFill>
                <a:effectLst/>
                <a:latin typeface="Söhne"/>
              </a:rPr>
              <a:t> BERT,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modeldir</a:t>
            </a:r>
            <a:r>
              <a:rPr lang="en-US" b="0" i="0" dirty="0">
                <a:solidFill>
                  <a:srgbClr val="D1D5DB"/>
                </a:solidFill>
                <a:effectLst/>
                <a:latin typeface="Söhne"/>
              </a:rPr>
              <a:t>. </a:t>
            </a:r>
            <a:r>
              <a:rPr lang="en-US" b="0" i="0" dirty="0" err="1">
                <a:solidFill>
                  <a:srgbClr val="D1D5DB"/>
                </a:solidFill>
                <a:effectLst/>
                <a:latin typeface="Söhne"/>
              </a:rPr>
              <a:t>Dolayısıyla</a:t>
            </a:r>
            <a:r>
              <a:rPr lang="en-US" b="0" i="0" dirty="0">
                <a:solidFill>
                  <a:srgbClr val="D1D5DB"/>
                </a:solidFill>
                <a:effectLst/>
                <a:latin typeface="Söhne"/>
              </a:rPr>
              <a:t>, BERT </a:t>
            </a:r>
            <a:r>
              <a:rPr lang="en-US" b="0" i="0" dirty="0" err="1">
                <a:solidFill>
                  <a:srgbClr val="D1D5DB"/>
                </a:solidFill>
                <a:effectLst/>
                <a:latin typeface="Söhne"/>
              </a:rPr>
              <a:t>tekrarlayan</a:t>
            </a:r>
            <a:r>
              <a:rPr lang="en-US" b="0" i="0" dirty="0">
                <a:solidFill>
                  <a:srgbClr val="D1D5DB"/>
                </a:solidFill>
                <a:effectLst/>
                <a:latin typeface="Söhne"/>
              </a:rPr>
              <a:t> </a:t>
            </a:r>
            <a:r>
              <a:rPr lang="en-US" b="0" i="0" dirty="0" err="1">
                <a:solidFill>
                  <a:srgbClr val="D1D5DB"/>
                </a:solidFill>
                <a:effectLst/>
                <a:latin typeface="Söhne"/>
              </a:rPr>
              <a:t>bağlantılar</a:t>
            </a:r>
            <a:r>
              <a:rPr lang="en-US" b="0" i="0" dirty="0">
                <a:solidFill>
                  <a:srgbClr val="D1D5DB"/>
                </a:solidFill>
                <a:effectLst/>
                <a:latin typeface="Söhne"/>
              </a:rPr>
              <a:t> </a:t>
            </a:r>
            <a:r>
              <a:rPr lang="en-US" b="0" i="0" dirty="0" err="1">
                <a:solidFill>
                  <a:srgbClr val="D1D5DB"/>
                </a:solidFill>
                <a:effectLst/>
                <a:latin typeface="Söhne"/>
              </a:rPr>
              <a:t>değil</a:t>
            </a:r>
            <a:r>
              <a:rPr lang="en-US" b="0" i="0" dirty="0">
                <a:solidFill>
                  <a:srgbClr val="D1D5DB"/>
                </a:solidFill>
                <a:effectLst/>
                <a:latin typeface="Söhne"/>
              </a:rPr>
              <a: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ileri</a:t>
            </a:r>
            <a:r>
              <a:rPr lang="en-US" b="0" i="0" dirty="0">
                <a:solidFill>
                  <a:srgbClr val="D1D5DB"/>
                </a:solidFill>
                <a:effectLst/>
                <a:latin typeface="Söhne"/>
              </a:rPr>
              <a:t> </a:t>
            </a:r>
            <a:r>
              <a:rPr lang="en-US" b="0" i="0" dirty="0" err="1">
                <a:solidFill>
                  <a:srgbClr val="D1D5DB"/>
                </a:solidFill>
                <a:effectLst/>
                <a:latin typeface="Söhne"/>
              </a:rPr>
              <a:t>besleme</a:t>
            </a:r>
            <a:r>
              <a:rPr lang="en-US" b="0" i="0" dirty="0">
                <a:solidFill>
                  <a:srgbClr val="D1D5DB"/>
                </a:solidFill>
                <a:effectLst/>
                <a:latin typeface="Söhne"/>
              </a:rPr>
              <a:t> </a:t>
            </a:r>
            <a:r>
              <a:rPr lang="en-US" b="0" i="0" dirty="0" err="1">
                <a:solidFill>
                  <a:srgbClr val="D1D5DB"/>
                </a:solidFill>
                <a:effectLst/>
                <a:latin typeface="Söhne"/>
              </a:rPr>
              <a:t>katmanları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Sadece</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ağları</a:t>
            </a:r>
            <a:r>
              <a:rPr lang="en-US" b="0" i="0" dirty="0">
                <a:solidFill>
                  <a:srgbClr val="D1D5DB"/>
                </a:solidFill>
                <a:effectLst/>
                <a:latin typeface="Söhne"/>
              </a:rPr>
              <a:t> da </a:t>
            </a:r>
            <a:r>
              <a:rPr lang="en-US" b="0" i="0" dirty="0" err="1">
                <a:solidFill>
                  <a:srgbClr val="D1D5DB"/>
                </a:solidFill>
                <a:effectLst/>
                <a:latin typeface="Söhne"/>
              </a:rPr>
              <a:t>vardır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GPT </a:t>
            </a:r>
            <a:r>
              <a:rPr lang="en-US" b="0" i="0" dirty="0" err="1">
                <a:solidFill>
                  <a:srgbClr val="D1D5DB"/>
                </a:solidFill>
                <a:effectLst/>
                <a:latin typeface="Söhne"/>
              </a:rPr>
              <a:t>modeli</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En</a:t>
            </a:r>
            <a:r>
              <a:rPr lang="en-US" b="0" i="0" dirty="0">
                <a:solidFill>
                  <a:srgbClr val="D1D5DB"/>
                </a:solidFill>
                <a:effectLst/>
                <a:latin typeface="Söhne"/>
              </a:rPr>
              <a:t> </a:t>
            </a:r>
            <a:r>
              <a:rPr lang="en-US" b="0" i="0" dirty="0" err="1">
                <a:solidFill>
                  <a:srgbClr val="D1D5DB"/>
                </a:solidFill>
                <a:effectLst/>
                <a:latin typeface="Söhne"/>
              </a:rPr>
              <a:t>İyi</a:t>
            </a:r>
            <a:r>
              <a:rPr lang="en-US" b="0" i="0" dirty="0">
                <a:solidFill>
                  <a:srgbClr val="D1D5DB"/>
                </a:solidFill>
                <a:effectLst/>
                <a:latin typeface="Söhne"/>
              </a:rPr>
              <a:t> </a:t>
            </a:r>
            <a:r>
              <a:rPr lang="en-US" b="0" i="0" dirty="0" err="1">
                <a:solidFill>
                  <a:srgbClr val="D1D5DB"/>
                </a:solidFill>
                <a:effectLst/>
                <a:latin typeface="Söhne"/>
              </a:rPr>
              <a:t>Performansı</a:t>
            </a:r>
            <a:r>
              <a:rPr lang="en-US" b="0" i="0" dirty="0">
                <a:solidFill>
                  <a:srgbClr val="D1D5DB"/>
                </a:solidFill>
                <a:effectLst/>
                <a:latin typeface="Söhne"/>
              </a:rPr>
              <a:t> </a:t>
            </a:r>
            <a:r>
              <a:rPr lang="en-US" b="0" i="0" dirty="0" err="1">
                <a:solidFill>
                  <a:srgbClr val="D1D5DB"/>
                </a:solidFill>
                <a:effectLst/>
                <a:latin typeface="Söhne"/>
              </a:rPr>
              <a:t>Elde</a:t>
            </a:r>
            <a:r>
              <a:rPr lang="en-US" b="0" i="0" dirty="0">
                <a:solidFill>
                  <a:srgbClr val="D1D5DB"/>
                </a:solidFill>
                <a:effectLst/>
                <a:latin typeface="Söhne"/>
              </a:rPr>
              <a:t> </a:t>
            </a:r>
            <a:r>
              <a:rPr lang="en-US" b="0" i="0" dirty="0" err="1">
                <a:solidFill>
                  <a:srgbClr val="D1D5DB"/>
                </a:solidFill>
                <a:effectLst/>
                <a:latin typeface="Söhne"/>
              </a:rPr>
              <a:t>Etmek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attention is all you need </a:t>
            </a:r>
            <a:r>
              <a:rPr lang="en-US" b="0" i="0" dirty="0" err="1">
                <a:solidFill>
                  <a:srgbClr val="D1D5DB"/>
                </a:solidFill>
                <a:effectLst/>
                <a:latin typeface="Söhne"/>
              </a:rPr>
              <a:t>makalesinde</a:t>
            </a:r>
            <a:r>
              <a:rPr lang="en-US" b="0" i="0" dirty="0">
                <a:solidFill>
                  <a:srgbClr val="D1D5DB"/>
                </a:solidFill>
                <a:effectLst/>
                <a:latin typeface="Söhne"/>
              </a:rPr>
              <a:t> </a:t>
            </a:r>
            <a:r>
              <a:rPr lang="en-US" b="0" i="0" dirty="0" err="1">
                <a:solidFill>
                  <a:srgbClr val="D1D5DB"/>
                </a:solidFill>
                <a:effectLst/>
                <a:latin typeface="Söhne"/>
              </a:rPr>
              <a:t>kullanılan</a:t>
            </a:r>
            <a:r>
              <a:rPr lang="en-US" b="0" i="0" dirty="0">
                <a:solidFill>
                  <a:srgbClr val="D1D5DB"/>
                </a:solidFill>
                <a:effectLst/>
                <a:latin typeface="Söhne"/>
              </a:rPr>
              <a:t> </a:t>
            </a:r>
            <a:r>
              <a:rPr lang="en-US" b="0" i="0" dirty="0" err="1">
                <a:solidFill>
                  <a:srgbClr val="D1D5DB"/>
                </a:solidFill>
                <a:effectLst/>
                <a:latin typeface="Söhne"/>
              </a:rPr>
              <a:t>hiperparametrelerden</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hiperparametreler</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BERT, 8 </a:t>
            </a:r>
            <a:r>
              <a:rPr lang="en-US" b="0" i="0" dirty="0" err="1">
                <a:solidFill>
                  <a:srgbClr val="D1D5DB"/>
                </a:solidFill>
                <a:effectLst/>
                <a:latin typeface="Söhne"/>
              </a:rPr>
              <a:t>yerine</a:t>
            </a:r>
            <a:r>
              <a:rPr lang="en-US" b="0" i="0" dirty="0">
                <a:solidFill>
                  <a:srgbClr val="D1D5DB"/>
                </a:solidFill>
                <a:effectLst/>
                <a:latin typeface="Söhne"/>
              </a:rPr>
              <a:t> 12 </a:t>
            </a:r>
            <a:r>
              <a:rPr lang="en-US" b="0" i="0" dirty="0" err="1">
                <a:solidFill>
                  <a:srgbClr val="D1D5DB"/>
                </a:solidFill>
                <a:effectLst/>
                <a:latin typeface="Söhne"/>
              </a:rPr>
              <a:t>ve</a:t>
            </a:r>
            <a:r>
              <a:rPr lang="en-US" b="0" i="0" dirty="0">
                <a:solidFill>
                  <a:srgbClr val="D1D5DB"/>
                </a:solidFill>
                <a:effectLst/>
                <a:latin typeface="Söhne"/>
              </a:rPr>
              <a:t> 16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başlığı</a:t>
            </a:r>
            <a:r>
              <a:rPr lang="en-US" b="0" i="0" dirty="0">
                <a:solidFill>
                  <a:srgbClr val="D1D5DB"/>
                </a:solidFill>
                <a:effectLst/>
                <a:latin typeface="Söhne"/>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41</a:t>
            </a:fld>
            <a:endParaRPr lang="en-US"/>
          </a:p>
        </p:txBody>
      </p:sp>
    </p:spTree>
    <p:extLst>
      <p:ext uri="{BB962C8B-B14F-4D97-AF65-F5344CB8AC3E}">
        <p14:creationId xmlns:p14="http://schemas.microsoft.com/office/powerpoint/2010/main" val="1231170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BERT </a:t>
            </a:r>
            <a:r>
              <a:rPr lang="en-US" b="0" i="0" dirty="0" err="1">
                <a:solidFill>
                  <a:srgbClr val="D1D5DB"/>
                </a:solidFill>
                <a:effectLst/>
                <a:latin typeface="Söhne"/>
              </a:rPr>
              <a:t>nedir</a:t>
            </a:r>
            <a:r>
              <a:rPr lang="en-US" b="0" i="0" dirty="0">
                <a:solidFill>
                  <a:srgbClr val="D1D5DB"/>
                </a:solidFill>
                <a:effectLst/>
                <a:latin typeface="Söhne"/>
              </a:rPr>
              <a:t>? BERT, Bidirectional Encoder Representations from </a:t>
            </a:r>
            <a:r>
              <a:rPr lang="en-US" b="0" i="0" dirty="0" err="1">
                <a:solidFill>
                  <a:srgbClr val="D1D5DB"/>
                </a:solidFill>
                <a:effectLst/>
                <a:latin typeface="Söhne"/>
              </a:rPr>
              <a:t>Transformers'ın</a:t>
            </a:r>
            <a:r>
              <a:rPr lang="en-US" b="0" i="0" dirty="0">
                <a:solidFill>
                  <a:srgbClr val="D1D5DB"/>
                </a:solidFill>
                <a:effectLst/>
                <a:latin typeface="Söhne"/>
              </a:rPr>
              <a:t> </a:t>
            </a:r>
            <a:r>
              <a:rPr lang="en-US" b="0" i="0" dirty="0" err="1">
                <a:solidFill>
                  <a:srgbClr val="D1D5DB"/>
                </a:solidFill>
                <a:effectLst/>
                <a:latin typeface="Söhne"/>
              </a:rPr>
              <a:t>kısaltmasıdır</a:t>
            </a:r>
            <a:r>
              <a:rPr lang="en-US" b="0" i="0" dirty="0">
                <a:solidFill>
                  <a:srgbClr val="D1D5DB"/>
                </a:solidFill>
                <a:effectLst/>
                <a:latin typeface="Söhne"/>
              </a:rPr>
              <a:t>. </a:t>
            </a:r>
            <a:r>
              <a:rPr lang="en-US" b="0" i="0" dirty="0" err="1">
                <a:solidFill>
                  <a:srgbClr val="D1D5DB"/>
                </a:solidFill>
                <a:effectLst/>
                <a:latin typeface="Söhne"/>
              </a:rPr>
              <a:t>İsminden</a:t>
            </a:r>
            <a:r>
              <a:rPr lang="en-US" b="0" i="0" dirty="0">
                <a:solidFill>
                  <a:srgbClr val="D1D5DB"/>
                </a:solidFill>
                <a:effectLst/>
                <a:latin typeface="Söhne"/>
              </a:rPr>
              <a:t> de </a:t>
            </a:r>
            <a:r>
              <a:rPr lang="en-US" b="0" i="0" dirty="0" err="1">
                <a:solidFill>
                  <a:srgbClr val="D1D5DB"/>
                </a:solidFill>
                <a:effectLst/>
                <a:latin typeface="Söhne"/>
              </a:rPr>
              <a:t>anlaşılacağı</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dilin</a:t>
            </a:r>
            <a:r>
              <a:rPr lang="en-US" b="0" i="0" dirty="0">
                <a:solidFill>
                  <a:srgbClr val="D1D5DB"/>
                </a:solidFill>
                <a:effectLst/>
                <a:latin typeface="Söhne"/>
              </a:rPr>
              <a:t> </a:t>
            </a:r>
            <a:r>
              <a:rPr lang="en-US" b="0" i="0" dirty="0" err="1">
                <a:solidFill>
                  <a:srgbClr val="D1D5DB"/>
                </a:solidFill>
                <a:effectLst/>
                <a:latin typeface="Söhne"/>
              </a:rPr>
              <a:t>temsillerini</a:t>
            </a:r>
            <a:r>
              <a:rPr lang="en-US" b="0" i="0" dirty="0">
                <a:solidFill>
                  <a:srgbClr val="D1D5DB"/>
                </a:solidFill>
                <a:effectLst/>
                <a:latin typeface="Söhne"/>
              </a:rPr>
              <a:t> </a:t>
            </a:r>
            <a:r>
              <a:rPr lang="en-US" b="0" i="0" dirty="0" err="1">
                <a:solidFill>
                  <a:srgbClr val="D1D5DB"/>
                </a:solidFill>
                <a:effectLst/>
                <a:latin typeface="Söhne"/>
              </a:rPr>
              <a:t>öğrenmek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kullanarak</a:t>
            </a:r>
            <a:r>
              <a:rPr lang="en-US" b="0" i="0" dirty="0">
                <a:solidFill>
                  <a:srgbClr val="D1D5DB"/>
                </a:solidFill>
                <a:effectLst/>
                <a:latin typeface="Söhne"/>
              </a:rPr>
              <a:t>, </a:t>
            </a:r>
            <a:r>
              <a:rPr lang="en-US" b="0" i="0" dirty="0" err="1">
                <a:solidFill>
                  <a:srgbClr val="D1D5DB"/>
                </a:solidFill>
                <a:effectLst/>
                <a:latin typeface="Söhne"/>
              </a:rPr>
              <a:t>özellikle</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yöntemdir</a:t>
            </a:r>
            <a:r>
              <a:rPr lang="en-US" b="0" i="0" dirty="0">
                <a:solidFill>
                  <a:srgbClr val="D1D5DB"/>
                </a:solidFill>
                <a:effectLst/>
                <a:latin typeface="Söhne"/>
              </a:rPr>
              <a:t>. </a:t>
            </a:r>
            <a:endParaRPr lang="en-US" dirty="0"/>
          </a:p>
          <a:p>
            <a:r>
              <a:rPr lang="en-US" dirty="0" err="1"/>
              <a:t>Genel</a:t>
            </a:r>
            <a:r>
              <a:rPr lang="en-US" dirty="0"/>
              <a:t> </a:t>
            </a:r>
            <a:r>
              <a:rPr lang="en-US" dirty="0" err="1"/>
              <a:t>anlamda</a:t>
            </a:r>
            <a:r>
              <a:rPr lang="en-US" dirty="0"/>
              <a:t> BERT in </a:t>
            </a:r>
            <a:r>
              <a:rPr lang="en-US" dirty="0" err="1"/>
              <a:t>ayaptığı</a:t>
            </a:r>
            <a:r>
              <a:rPr lang="en-US" dirty="0"/>
              <a:t> </a:t>
            </a:r>
            <a:r>
              <a:rPr lang="en-US" dirty="0" err="1"/>
              <a:t>şey</a:t>
            </a:r>
            <a:r>
              <a:rPr lang="en-US" dirty="0"/>
              <a:t> </a:t>
            </a:r>
            <a:r>
              <a:rPr lang="en-US" dirty="0" err="1"/>
              <a:t>az</a:t>
            </a:r>
            <a:r>
              <a:rPr lang="en-US" dirty="0"/>
              <a:t> </a:t>
            </a:r>
            <a:r>
              <a:rPr lang="en-US" dirty="0" err="1"/>
              <a:t>öcne</a:t>
            </a:r>
            <a:r>
              <a:rPr lang="en-US" dirty="0"/>
              <a:t> </a:t>
            </a:r>
            <a:r>
              <a:rPr lang="en-US" dirty="0" err="1"/>
              <a:t>söylediğim</a:t>
            </a:r>
            <a:r>
              <a:rPr lang="en-US" dirty="0"/>
              <a:t> </a:t>
            </a:r>
            <a:r>
              <a:rPr lang="en-US" dirty="0" err="1"/>
              <a:t>şey</a:t>
            </a:r>
            <a:r>
              <a:rPr lang="en-US" dirty="0"/>
              <a:t>. </a:t>
            </a:r>
            <a:r>
              <a:rPr lang="en-US" dirty="0" err="1"/>
              <a:t>Yani</a:t>
            </a:r>
            <a:r>
              <a:rPr lang="en-US" dirty="0"/>
              <a:t> transformer </a:t>
            </a:r>
            <a:r>
              <a:rPr lang="en-US" dirty="0" err="1"/>
              <a:t>mimarisindeki</a:t>
            </a:r>
            <a:r>
              <a:rPr lang="en-US" dirty="0"/>
              <a:t> </a:t>
            </a:r>
            <a:r>
              <a:rPr lang="en-US" dirty="0" err="1"/>
              <a:t>encoderları</a:t>
            </a:r>
            <a:r>
              <a:rPr lang="en-US" dirty="0"/>
              <a:t> </a:t>
            </a:r>
            <a:r>
              <a:rPr lang="en-US" dirty="0" err="1"/>
              <a:t>alarak</a:t>
            </a:r>
            <a:r>
              <a:rPr lang="en-US" dirty="0"/>
              <a:t> </a:t>
            </a:r>
            <a:r>
              <a:rPr lang="en-US" dirty="0" err="1"/>
              <a:t>classifer</a:t>
            </a:r>
            <a:r>
              <a:rPr lang="en-US" dirty="0"/>
              <a:t> </a:t>
            </a:r>
            <a:r>
              <a:rPr lang="en-US" dirty="0" err="1"/>
              <a:t>öncesine</a:t>
            </a:r>
            <a:r>
              <a:rPr lang="en-US" dirty="0"/>
              <a:t> </a:t>
            </a:r>
            <a:r>
              <a:rPr lang="en-US" dirty="0" err="1"/>
              <a:t>hazır</a:t>
            </a:r>
            <a:r>
              <a:rPr lang="en-US" dirty="0"/>
              <a:t> hale </a:t>
            </a:r>
            <a:r>
              <a:rPr lang="en-US" dirty="0" err="1"/>
              <a:t>getirmek</a:t>
            </a:r>
            <a:r>
              <a:rPr lang="en-US" dirty="0"/>
              <a:t>. </a:t>
            </a:r>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BERT </a:t>
            </a:r>
            <a:r>
              <a:rPr lang="en-US" b="0" i="0" dirty="0" err="1">
                <a:solidFill>
                  <a:srgbClr val="D1D5DB"/>
                </a:solidFill>
                <a:effectLst/>
                <a:latin typeface="Söhne"/>
              </a:rPr>
              <a:t>arasındaki</a:t>
            </a:r>
            <a:r>
              <a:rPr lang="en-US" b="0" i="0" dirty="0">
                <a:solidFill>
                  <a:srgbClr val="D1D5DB"/>
                </a:solidFill>
                <a:effectLst/>
                <a:latin typeface="Söhne"/>
              </a:rPr>
              <a:t> fark </a:t>
            </a:r>
            <a:r>
              <a:rPr lang="en-US" b="0" i="0" dirty="0" err="1">
                <a:solidFill>
                  <a:srgbClr val="D1D5DB"/>
                </a:solidFill>
                <a:effectLst/>
                <a:latin typeface="Söhne"/>
              </a:rPr>
              <a:t>nedir</a:t>
            </a:r>
            <a:r>
              <a:rPr lang="en-US" b="0" i="0" dirty="0">
                <a:solidFill>
                  <a:srgbClr val="D1D5DB"/>
                </a:solidFill>
                <a:effectLst/>
                <a:latin typeface="Söhne"/>
              </a:rPr>
              <a:t>? BERT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modelidir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dildeki</a:t>
            </a:r>
            <a:r>
              <a:rPr lang="en-US" b="0" i="0" dirty="0">
                <a:solidFill>
                  <a:srgbClr val="D1D5DB"/>
                </a:solidFill>
                <a:effectLst/>
                <a:latin typeface="Söhne"/>
              </a:rPr>
              <a:t> </a:t>
            </a:r>
            <a:r>
              <a:rPr lang="en-US" b="0" i="0" dirty="0" err="1">
                <a:solidFill>
                  <a:srgbClr val="D1D5DB"/>
                </a:solidFill>
                <a:effectLst/>
                <a:latin typeface="Söhne"/>
              </a:rPr>
              <a:t>kelimeler</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istatistiksel</a:t>
            </a:r>
            <a:r>
              <a:rPr lang="en-US" b="0" i="0" dirty="0">
                <a:solidFill>
                  <a:srgbClr val="D1D5DB"/>
                </a:solidFill>
                <a:effectLst/>
                <a:latin typeface="Söhne"/>
              </a:rPr>
              <a:t> </a:t>
            </a:r>
            <a:r>
              <a:rPr lang="en-US" b="0" i="0" dirty="0" err="1">
                <a:solidFill>
                  <a:srgbClr val="D1D5DB"/>
                </a:solidFill>
                <a:effectLst/>
                <a:latin typeface="Söhne"/>
              </a:rPr>
              <a:t>ilişkileri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hangi</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olası</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şeyleri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Bu </a:t>
            </a:r>
            <a:r>
              <a:rPr lang="en-US" b="0" i="0" dirty="0" err="1">
                <a:solidFill>
                  <a:srgbClr val="D1D5DB"/>
                </a:solidFill>
                <a:effectLst/>
                <a:latin typeface="Söhne"/>
              </a:rPr>
              <a:t>yüzden</a:t>
            </a:r>
            <a:r>
              <a:rPr lang="en-US" b="0" i="0" dirty="0">
                <a:solidFill>
                  <a:srgbClr val="D1D5DB"/>
                </a:solidFill>
                <a:effectLst/>
                <a:latin typeface="Söhne"/>
              </a:rPr>
              <a:t> </a:t>
            </a:r>
            <a:r>
              <a:rPr lang="en-US" b="0" i="0" dirty="0" err="1">
                <a:solidFill>
                  <a:srgbClr val="D1D5DB"/>
                </a:solidFill>
                <a:effectLst/>
                <a:latin typeface="Söhne"/>
              </a:rPr>
              <a:t>adında</a:t>
            </a:r>
            <a:r>
              <a:rPr lang="en-US" b="0" i="0" dirty="0">
                <a:solidFill>
                  <a:srgbClr val="D1D5DB"/>
                </a:solidFill>
                <a:effectLst/>
                <a:latin typeface="Söhne"/>
              </a:rPr>
              <a:t> Representations (</a:t>
            </a:r>
            <a:r>
              <a:rPr lang="en-US" b="0" i="0" dirty="0" err="1">
                <a:solidFill>
                  <a:srgbClr val="D1D5DB"/>
                </a:solidFill>
                <a:effectLst/>
                <a:latin typeface="Söhne"/>
              </a:rPr>
              <a:t>Temsiller</a:t>
            </a:r>
            <a:r>
              <a:rPr lang="en-US" b="0" i="0" dirty="0">
                <a:solidFill>
                  <a:srgbClr val="D1D5DB"/>
                </a:solidFill>
                <a:effectLst/>
                <a:latin typeface="Söhne"/>
              </a:rPr>
              <a:t>) </a:t>
            </a:r>
            <a:r>
              <a:rPr lang="en-US" b="0" i="0" dirty="0" err="1">
                <a:solidFill>
                  <a:srgbClr val="D1D5DB"/>
                </a:solidFill>
                <a:effectLst/>
                <a:latin typeface="Söhne"/>
              </a:rPr>
              <a:t>kısmı</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Bidirectional Encoder Representations from Transformers.</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öğrenimi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gözetimsiz</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eğitilebilir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aşağı</a:t>
            </a:r>
            <a:r>
              <a:rPr lang="en-US" b="0" i="0" dirty="0">
                <a:solidFill>
                  <a:srgbClr val="D1D5DB"/>
                </a:solidFill>
                <a:effectLst/>
                <a:latin typeface="Söhne"/>
              </a:rPr>
              <a:t> </a:t>
            </a:r>
            <a:r>
              <a:rPr lang="en-US" b="0" i="0" dirty="0" err="1">
                <a:solidFill>
                  <a:srgbClr val="D1D5DB"/>
                </a:solidFill>
                <a:effectLst/>
                <a:latin typeface="Söhne"/>
              </a:rPr>
              <a:t>akış</a:t>
            </a:r>
            <a:r>
              <a:rPr lang="en-US" b="0" i="0" dirty="0">
                <a:solidFill>
                  <a:srgbClr val="D1D5DB"/>
                </a:solidFill>
                <a:effectLst/>
                <a:latin typeface="Söhne"/>
              </a:rPr>
              <a:t> </a:t>
            </a:r>
            <a:r>
              <a:rPr lang="en-US" b="0" i="0" dirty="0" err="1">
                <a:solidFill>
                  <a:srgbClr val="D1D5DB"/>
                </a:solidFill>
                <a:effectLst/>
                <a:latin typeface="Söhne"/>
              </a:rPr>
              <a:t>görevlerinde</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transfer </a:t>
            </a:r>
            <a:r>
              <a:rPr lang="en-US" b="0" i="0" dirty="0" err="1">
                <a:solidFill>
                  <a:srgbClr val="D1D5DB"/>
                </a:solidFill>
                <a:effectLst/>
                <a:latin typeface="Söhne"/>
              </a:rPr>
              <a:t>öğreniminde</a:t>
            </a:r>
            <a:r>
              <a:rPr lang="en-US" b="0" i="0" dirty="0">
                <a:solidFill>
                  <a:srgbClr val="D1D5DB"/>
                </a:solidFill>
                <a:effectLst/>
                <a:latin typeface="Söhne"/>
              </a:rPr>
              <a:t> </a:t>
            </a:r>
            <a:r>
              <a:rPr lang="en-US" b="0" i="0" dirty="0" err="1">
                <a:solidFill>
                  <a:srgbClr val="D1D5DB"/>
                </a:solidFill>
                <a:effectLst/>
                <a:latin typeface="Söhne"/>
              </a:rPr>
              <a:t>BERT'i</a:t>
            </a:r>
            <a:r>
              <a:rPr lang="en-US" b="0" i="0" dirty="0">
                <a:solidFill>
                  <a:srgbClr val="D1D5DB"/>
                </a:solidFill>
                <a:effectLst/>
                <a:latin typeface="Söhne"/>
              </a:rPr>
              <a:t> fine-tune </a:t>
            </a:r>
            <a:r>
              <a:rPr lang="en-US" b="0" i="0" dirty="0" err="1">
                <a:solidFill>
                  <a:srgbClr val="D1D5DB"/>
                </a:solidFill>
                <a:effectLst/>
                <a:latin typeface="Söhne"/>
              </a:rPr>
              <a:t>edebiliriz</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a:t>
            </a:r>
            <a:r>
              <a:rPr lang="en-US" b="0" i="0" dirty="0" err="1">
                <a:solidFill>
                  <a:srgbClr val="D1D5DB"/>
                </a:solidFill>
                <a:effectLst/>
                <a:latin typeface="Söhne"/>
              </a:rPr>
              <a:t>eğitilmiş</a:t>
            </a:r>
            <a:r>
              <a:rPr lang="en-US" b="0" i="0" dirty="0">
                <a:solidFill>
                  <a:srgbClr val="D1D5DB"/>
                </a:solidFill>
                <a:effectLst/>
                <a:latin typeface="Söhne"/>
              </a:rPr>
              <a:t> BERT </a:t>
            </a:r>
            <a:r>
              <a:rPr lang="en-US" b="0" i="0" dirty="0" err="1">
                <a:solidFill>
                  <a:srgbClr val="D1D5DB"/>
                </a:solidFill>
                <a:effectLst/>
                <a:latin typeface="Söhne"/>
              </a:rPr>
              <a:t>versiyonları</a:t>
            </a:r>
            <a:r>
              <a:rPr lang="en-US" b="0" i="0" dirty="0">
                <a:solidFill>
                  <a:srgbClr val="D1D5DB"/>
                </a:solidFill>
                <a:effectLst/>
                <a:latin typeface="Söhne"/>
              </a:rPr>
              <a:t> </a:t>
            </a:r>
            <a:r>
              <a:rPr lang="en-US" b="0" i="0" dirty="0" err="1">
                <a:solidFill>
                  <a:srgbClr val="D1D5DB"/>
                </a:solidFill>
                <a:effectLst/>
                <a:latin typeface="Söhne"/>
              </a:rPr>
              <a:t>mevcuttur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modeller</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fine-tune </a:t>
            </a:r>
            <a:r>
              <a:rPr lang="en-US" b="0" i="0" dirty="0" err="1">
                <a:solidFill>
                  <a:srgbClr val="D1D5DB"/>
                </a:solidFill>
                <a:effectLst/>
                <a:latin typeface="Söhne"/>
              </a:rPr>
              <a:t>edilmiş</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belirli</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öğrenme</a:t>
            </a:r>
            <a:r>
              <a:rPr lang="en-US" b="0" i="0" dirty="0">
                <a:solidFill>
                  <a:srgbClr val="D1D5DB"/>
                </a:solidFill>
                <a:effectLst/>
                <a:latin typeface="Söhne"/>
              </a:rPr>
              <a:t> </a:t>
            </a:r>
            <a:r>
              <a:rPr lang="en-US" b="0" i="0" dirty="0" err="1">
                <a:solidFill>
                  <a:srgbClr val="D1D5DB"/>
                </a:solidFill>
                <a:effectLst/>
                <a:latin typeface="Söhne"/>
              </a:rPr>
              <a:t>görevlerinizi</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p>
          <a:p>
            <a:pPr algn="l"/>
            <a:endParaRPr lang="en-US" b="0" i="0" dirty="0">
              <a:solidFill>
                <a:srgbClr val="D1D5DB"/>
              </a:solidFill>
              <a:effectLst/>
              <a:latin typeface="Söhne"/>
            </a:endParaRPr>
          </a:p>
          <a:p>
            <a:pPr algn="l"/>
            <a:r>
              <a:rPr lang="en-US" b="0" i="0" dirty="0" err="1">
                <a:solidFill>
                  <a:srgbClr val="D1D5DB"/>
                </a:solidFill>
                <a:effectLst/>
                <a:latin typeface="Söhne"/>
              </a:rPr>
              <a:t>Öte</a:t>
            </a:r>
            <a:r>
              <a:rPr lang="en-US" b="0" i="0" dirty="0">
                <a:solidFill>
                  <a:srgbClr val="D1D5DB"/>
                </a:solidFill>
                <a:effectLst/>
                <a:latin typeface="Söhne"/>
              </a:rPr>
              <a:t> </a:t>
            </a:r>
            <a:r>
              <a:rPr lang="en-US" b="0" i="0" dirty="0" err="1">
                <a:solidFill>
                  <a:srgbClr val="D1D5DB"/>
                </a:solidFill>
                <a:effectLst/>
                <a:latin typeface="Söhne"/>
              </a:rPr>
              <a:t>yandan</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başlangıçta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olmak</a:t>
            </a:r>
            <a:r>
              <a:rPr lang="en-US" b="0" i="0" dirty="0">
                <a:solidFill>
                  <a:srgbClr val="D1D5DB"/>
                </a:solidFill>
                <a:effectLst/>
                <a:latin typeface="Söhne"/>
              </a:rPr>
              <a:t> </a:t>
            </a:r>
            <a:r>
              <a:rPr lang="en-US" b="0" i="0" dirty="0" err="1">
                <a:solidFill>
                  <a:srgbClr val="D1D5DB"/>
                </a:solidFill>
                <a:effectLst/>
                <a:latin typeface="Söhne"/>
              </a:rPr>
              <a:t>yerine</a:t>
            </a:r>
            <a:r>
              <a:rPr lang="en-US" b="0" i="0" dirty="0">
                <a:solidFill>
                  <a:srgbClr val="D1D5DB"/>
                </a:solidFill>
                <a:effectLst/>
                <a:latin typeface="Söhne"/>
              </a:rPr>
              <a:t> </a:t>
            </a:r>
            <a:r>
              <a:rPr lang="en-US" b="0" i="0" dirty="0" err="1">
                <a:solidFill>
                  <a:srgbClr val="D1D5DB"/>
                </a:solidFill>
                <a:effectLst/>
                <a:latin typeface="Söhne"/>
              </a:rPr>
              <a:t>sıra</a:t>
            </a:r>
            <a:r>
              <a:rPr lang="en-US" b="0" i="0" dirty="0">
                <a:solidFill>
                  <a:srgbClr val="D1D5DB"/>
                </a:solidFill>
                <a:effectLst/>
                <a:latin typeface="Söhne"/>
              </a:rPr>
              <a:t> </a:t>
            </a:r>
            <a:r>
              <a:rPr lang="en-US" b="0" i="0" dirty="0" err="1">
                <a:solidFill>
                  <a:srgbClr val="D1D5DB"/>
                </a:solidFill>
                <a:effectLst/>
                <a:latin typeface="Söhne"/>
              </a:rPr>
              <a:t>dönüşüm</a:t>
            </a:r>
            <a:r>
              <a:rPr lang="en-US" b="0" i="0" dirty="0">
                <a:solidFill>
                  <a:srgbClr val="D1D5DB"/>
                </a:solidFill>
                <a:effectLst/>
                <a:latin typeface="Söhne"/>
              </a:rPr>
              <a:t> </a:t>
            </a:r>
            <a:r>
              <a:rPr lang="en-US" b="0" i="0" dirty="0" err="1">
                <a:solidFill>
                  <a:srgbClr val="D1D5DB"/>
                </a:solidFill>
                <a:effectLst/>
                <a:latin typeface="Söhne"/>
              </a:rPr>
              <a:t>görevlerini</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diziyi</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diziye</a:t>
            </a:r>
            <a:r>
              <a:rPr lang="en-US" b="0" i="0" dirty="0">
                <a:solidFill>
                  <a:srgbClr val="D1D5DB"/>
                </a:solidFill>
                <a:effectLst/>
                <a:latin typeface="Söhne"/>
              </a:rPr>
              <a:t> </a:t>
            </a:r>
            <a:r>
              <a:rPr lang="en-US" b="0" i="0" dirty="0" err="1">
                <a:solidFill>
                  <a:srgbClr val="D1D5DB"/>
                </a:solidFill>
                <a:effectLst/>
                <a:latin typeface="Söhne"/>
              </a:rPr>
              <a:t>dönüştürmek</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tasarlanmıştır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recurrentlar</a:t>
            </a:r>
            <a:r>
              <a:rPr lang="en-US" b="0" i="0" dirty="0">
                <a:solidFill>
                  <a:srgbClr val="D1D5DB"/>
                </a:solidFill>
                <a:effectLst/>
                <a:latin typeface="Söhne"/>
              </a:rPr>
              <a:t> </a:t>
            </a:r>
            <a:r>
              <a:rPr lang="en-US" b="0" i="0" dirty="0" err="1">
                <a:solidFill>
                  <a:srgbClr val="D1D5DB"/>
                </a:solidFill>
                <a:effectLst/>
                <a:latin typeface="Söhne"/>
              </a:rPr>
              <a:t>olmadan</a:t>
            </a:r>
            <a:r>
              <a:rPr lang="en-US" b="0" i="0" dirty="0">
                <a:solidFill>
                  <a:srgbClr val="D1D5DB"/>
                </a:solidFill>
                <a:effectLst/>
                <a:latin typeface="Söhne"/>
              </a:rPr>
              <a:t> attention lar </a:t>
            </a:r>
            <a:r>
              <a:rPr lang="en-US" b="0" i="0" dirty="0" err="1">
                <a:solidFill>
                  <a:srgbClr val="D1D5DB"/>
                </a:solidFill>
                <a:effectLst/>
                <a:latin typeface="Söhne"/>
              </a:rPr>
              <a:t>kullanılır</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kodlayıcıdır</a:t>
            </a:r>
            <a:r>
              <a:rPr lang="en-US" b="0" i="0" dirty="0">
                <a:solidFill>
                  <a:srgbClr val="D1D5DB"/>
                </a:solidFill>
                <a:effectLst/>
                <a:latin typeface="Söhne"/>
              </a:rPr>
              <a:t>, </a:t>
            </a:r>
            <a:r>
              <a:rPr lang="en-US" b="0" i="0" dirty="0" err="1">
                <a:solidFill>
                  <a:srgbClr val="D1D5DB"/>
                </a:solidFill>
                <a:effectLst/>
                <a:latin typeface="Söhne"/>
              </a:rPr>
              <a:t>oysa</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çözücüden</a:t>
            </a:r>
            <a:r>
              <a:rPr lang="en-US" b="0" i="0" dirty="0">
                <a:solidFill>
                  <a:srgbClr val="D1D5DB"/>
                </a:solidFill>
                <a:effectLst/>
                <a:latin typeface="Söhne"/>
              </a:rPr>
              <a:t> </a:t>
            </a:r>
            <a:r>
              <a:rPr lang="en-US" b="0" i="0" dirty="0" err="1">
                <a:solidFill>
                  <a:srgbClr val="D1D5DB"/>
                </a:solidFill>
                <a:effectLst/>
                <a:latin typeface="Söhne"/>
              </a:rPr>
              <a:t>oluşur</a:t>
            </a:r>
            <a:r>
              <a:rPr lang="en-US" b="0" i="0" dirty="0">
                <a:solidFill>
                  <a:srgbClr val="D1D5DB"/>
                </a:solidFill>
                <a:effectLst/>
                <a:latin typeface="Söhne"/>
              </a:rPr>
              <a:t>. BERT,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kodlayıcısına</a:t>
            </a:r>
            <a:r>
              <a:rPr lang="en-US" b="0" i="0" dirty="0">
                <a:solidFill>
                  <a:srgbClr val="D1D5DB"/>
                </a:solidFill>
                <a:effectLst/>
                <a:latin typeface="Söhne"/>
              </a:rPr>
              <a:t> </a:t>
            </a:r>
            <a:r>
              <a:rPr lang="en-US" b="0" i="0" dirty="0" err="1">
                <a:solidFill>
                  <a:srgbClr val="D1D5DB"/>
                </a:solidFill>
                <a:effectLst/>
                <a:latin typeface="Söhne"/>
              </a:rPr>
              <a:t>çok</a:t>
            </a:r>
            <a:r>
              <a:rPr lang="en-US" b="0" i="0" dirty="0">
                <a:solidFill>
                  <a:srgbClr val="D1D5DB"/>
                </a:solidFill>
                <a:effectLst/>
                <a:latin typeface="Söhne"/>
              </a:rPr>
              <a:t> </a:t>
            </a:r>
            <a:r>
              <a:rPr lang="en-US" b="0" i="0" dirty="0" err="1">
                <a:solidFill>
                  <a:srgbClr val="D1D5DB"/>
                </a:solidFill>
                <a:effectLst/>
                <a:latin typeface="Söhne"/>
              </a:rPr>
              <a:t>benzeyen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nedenle</a:t>
            </a:r>
            <a:r>
              <a:rPr lang="en-US" b="0" i="0" dirty="0">
                <a:solidFill>
                  <a:srgbClr val="D1D5DB"/>
                </a:solidFill>
                <a:effectLst/>
                <a:latin typeface="Söhne"/>
              </a:rPr>
              <a:t> BERT,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modeldir</a:t>
            </a:r>
            <a:r>
              <a:rPr lang="en-US" b="0" i="0" dirty="0">
                <a:solidFill>
                  <a:srgbClr val="D1D5DB"/>
                </a:solidFill>
                <a:effectLst/>
                <a:latin typeface="Söhne"/>
              </a:rPr>
              <a:t>. </a:t>
            </a:r>
            <a:r>
              <a:rPr lang="en-US" b="0" i="0" dirty="0" err="1">
                <a:solidFill>
                  <a:srgbClr val="D1D5DB"/>
                </a:solidFill>
                <a:effectLst/>
                <a:latin typeface="Söhne"/>
              </a:rPr>
              <a:t>Dolayısıyla</a:t>
            </a:r>
            <a:r>
              <a:rPr lang="en-US" b="0" i="0" dirty="0">
                <a:solidFill>
                  <a:srgbClr val="D1D5DB"/>
                </a:solidFill>
                <a:effectLst/>
                <a:latin typeface="Söhne"/>
              </a:rPr>
              <a:t>, BERT </a:t>
            </a:r>
            <a:r>
              <a:rPr lang="en-US" b="0" i="0" dirty="0" err="1">
                <a:solidFill>
                  <a:srgbClr val="D1D5DB"/>
                </a:solidFill>
                <a:effectLst/>
                <a:latin typeface="Söhne"/>
              </a:rPr>
              <a:t>tekrarlayan</a:t>
            </a:r>
            <a:r>
              <a:rPr lang="en-US" b="0" i="0" dirty="0">
                <a:solidFill>
                  <a:srgbClr val="D1D5DB"/>
                </a:solidFill>
                <a:effectLst/>
                <a:latin typeface="Söhne"/>
              </a:rPr>
              <a:t> </a:t>
            </a:r>
            <a:r>
              <a:rPr lang="en-US" b="0" i="0" dirty="0" err="1">
                <a:solidFill>
                  <a:srgbClr val="D1D5DB"/>
                </a:solidFill>
                <a:effectLst/>
                <a:latin typeface="Söhne"/>
              </a:rPr>
              <a:t>bağlantılar</a:t>
            </a:r>
            <a:r>
              <a:rPr lang="en-US" b="0" i="0" dirty="0">
                <a:solidFill>
                  <a:srgbClr val="D1D5DB"/>
                </a:solidFill>
                <a:effectLst/>
                <a:latin typeface="Söhne"/>
              </a:rPr>
              <a:t> </a:t>
            </a:r>
            <a:r>
              <a:rPr lang="en-US" b="0" i="0" dirty="0" err="1">
                <a:solidFill>
                  <a:srgbClr val="D1D5DB"/>
                </a:solidFill>
                <a:effectLst/>
                <a:latin typeface="Söhne"/>
              </a:rPr>
              <a:t>değil</a:t>
            </a:r>
            <a:r>
              <a:rPr lang="en-US" b="0" i="0" dirty="0">
                <a:solidFill>
                  <a:srgbClr val="D1D5DB"/>
                </a:solidFill>
                <a:effectLst/>
                <a:latin typeface="Söhne"/>
              </a:rPr>
              <a: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ileri</a:t>
            </a:r>
            <a:r>
              <a:rPr lang="en-US" b="0" i="0" dirty="0">
                <a:solidFill>
                  <a:srgbClr val="D1D5DB"/>
                </a:solidFill>
                <a:effectLst/>
                <a:latin typeface="Söhne"/>
              </a:rPr>
              <a:t> </a:t>
            </a:r>
            <a:r>
              <a:rPr lang="en-US" b="0" i="0" dirty="0" err="1">
                <a:solidFill>
                  <a:srgbClr val="D1D5DB"/>
                </a:solidFill>
                <a:effectLst/>
                <a:latin typeface="Söhne"/>
              </a:rPr>
              <a:t>besleme</a:t>
            </a:r>
            <a:r>
              <a:rPr lang="en-US" b="0" i="0" dirty="0">
                <a:solidFill>
                  <a:srgbClr val="D1D5DB"/>
                </a:solidFill>
                <a:effectLst/>
                <a:latin typeface="Söhne"/>
              </a:rPr>
              <a:t> </a:t>
            </a:r>
            <a:r>
              <a:rPr lang="en-US" b="0" i="0" dirty="0" err="1">
                <a:solidFill>
                  <a:srgbClr val="D1D5DB"/>
                </a:solidFill>
                <a:effectLst/>
                <a:latin typeface="Söhne"/>
              </a:rPr>
              <a:t>katmanları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Sadece</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ağları</a:t>
            </a:r>
            <a:r>
              <a:rPr lang="en-US" b="0" i="0" dirty="0">
                <a:solidFill>
                  <a:srgbClr val="D1D5DB"/>
                </a:solidFill>
                <a:effectLst/>
                <a:latin typeface="Söhne"/>
              </a:rPr>
              <a:t> da </a:t>
            </a:r>
            <a:r>
              <a:rPr lang="en-US" b="0" i="0" dirty="0" err="1">
                <a:solidFill>
                  <a:srgbClr val="D1D5DB"/>
                </a:solidFill>
                <a:effectLst/>
                <a:latin typeface="Söhne"/>
              </a:rPr>
              <a:t>vardır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GPT </a:t>
            </a:r>
            <a:r>
              <a:rPr lang="en-US" b="0" i="0" dirty="0" err="1">
                <a:solidFill>
                  <a:srgbClr val="D1D5DB"/>
                </a:solidFill>
                <a:effectLst/>
                <a:latin typeface="Söhne"/>
              </a:rPr>
              <a:t>modeli</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En</a:t>
            </a:r>
            <a:r>
              <a:rPr lang="en-US" b="0" i="0" dirty="0">
                <a:solidFill>
                  <a:srgbClr val="D1D5DB"/>
                </a:solidFill>
                <a:effectLst/>
                <a:latin typeface="Söhne"/>
              </a:rPr>
              <a:t> </a:t>
            </a:r>
            <a:r>
              <a:rPr lang="en-US" b="0" i="0" dirty="0" err="1">
                <a:solidFill>
                  <a:srgbClr val="D1D5DB"/>
                </a:solidFill>
                <a:effectLst/>
                <a:latin typeface="Söhne"/>
              </a:rPr>
              <a:t>İyi</a:t>
            </a:r>
            <a:r>
              <a:rPr lang="en-US" b="0" i="0" dirty="0">
                <a:solidFill>
                  <a:srgbClr val="D1D5DB"/>
                </a:solidFill>
                <a:effectLst/>
                <a:latin typeface="Söhne"/>
              </a:rPr>
              <a:t> </a:t>
            </a:r>
            <a:r>
              <a:rPr lang="en-US" b="0" i="0" dirty="0" err="1">
                <a:solidFill>
                  <a:srgbClr val="D1D5DB"/>
                </a:solidFill>
                <a:effectLst/>
                <a:latin typeface="Söhne"/>
              </a:rPr>
              <a:t>Performansı</a:t>
            </a:r>
            <a:r>
              <a:rPr lang="en-US" b="0" i="0" dirty="0">
                <a:solidFill>
                  <a:srgbClr val="D1D5DB"/>
                </a:solidFill>
                <a:effectLst/>
                <a:latin typeface="Söhne"/>
              </a:rPr>
              <a:t> </a:t>
            </a:r>
            <a:r>
              <a:rPr lang="en-US" b="0" i="0" dirty="0" err="1">
                <a:solidFill>
                  <a:srgbClr val="D1D5DB"/>
                </a:solidFill>
                <a:effectLst/>
                <a:latin typeface="Söhne"/>
              </a:rPr>
              <a:t>Elde</a:t>
            </a:r>
            <a:r>
              <a:rPr lang="en-US" b="0" i="0" dirty="0">
                <a:solidFill>
                  <a:srgbClr val="D1D5DB"/>
                </a:solidFill>
                <a:effectLst/>
                <a:latin typeface="Söhne"/>
              </a:rPr>
              <a:t> </a:t>
            </a:r>
            <a:r>
              <a:rPr lang="en-US" b="0" i="0" dirty="0" err="1">
                <a:solidFill>
                  <a:srgbClr val="D1D5DB"/>
                </a:solidFill>
                <a:effectLst/>
                <a:latin typeface="Söhne"/>
              </a:rPr>
              <a:t>Etmek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attention is all you need </a:t>
            </a:r>
            <a:r>
              <a:rPr lang="en-US" b="0" i="0" dirty="0" err="1">
                <a:solidFill>
                  <a:srgbClr val="D1D5DB"/>
                </a:solidFill>
                <a:effectLst/>
                <a:latin typeface="Söhne"/>
              </a:rPr>
              <a:t>makalesinde</a:t>
            </a:r>
            <a:r>
              <a:rPr lang="en-US" b="0" i="0" dirty="0">
                <a:solidFill>
                  <a:srgbClr val="D1D5DB"/>
                </a:solidFill>
                <a:effectLst/>
                <a:latin typeface="Söhne"/>
              </a:rPr>
              <a:t> </a:t>
            </a:r>
            <a:r>
              <a:rPr lang="en-US" b="0" i="0" dirty="0" err="1">
                <a:solidFill>
                  <a:srgbClr val="D1D5DB"/>
                </a:solidFill>
                <a:effectLst/>
                <a:latin typeface="Söhne"/>
              </a:rPr>
              <a:t>kullanılan</a:t>
            </a:r>
            <a:r>
              <a:rPr lang="en-US" b="0" i="0" dirty="0">
                <a:solidFill>
                  <a:srgbClr val="D1D5DB"/>
                </a:solidFill>
                <a:effectLst/>
                <a:latin typeface="Söhne"/>
              </a:rPr>
              <a:t> </a:t>
            </a:r>
            <a:r>
              <a:rPr lang="en-US" b="0" i="0" dirty="0" err="1">
                <a:solidFill>
                  <a:srgbClr val="D1D5DB"/>
                </a:solidFill>
                <a:effectLst/>
                <a:latin typeface="Söhne"/>
              </a:rPr>
              <a:t>hiperparametrelerden</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hiperparametreler</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BERT, 8 </a:t>
            </a:r>
            <a:r>
              <a:rPr lang="en-US" b="0" i="0" dirty="0" err="1">
                <a:solidFill>
                  <a:srgbClr val="D1D5DB"/>
                </a:solidFill>
                <a:effectLst/>
                <a:latin typeface="Söhne"/>
              </a:rPr>
              <a:t>yerine</a:t>
            </a:r>
            <a:r>
              <a:rPr lang="en-US" b="0" i="0" dirty="0">
                <a:solidFill>
                  <a:srgbClr val="D1D5DB"/>
                </a:solidFill>
                <a:effectLst/>
                <a:latin typeface="Söhne"/>
              </a:rPr>
              <a:t> 12 </a:t>
            </a:r>
            <a:r>
              <a:rPr lang="en-US" b="0" i="0" dirty="0" err="1">
                <a:solidFill>
                  <a:srgbClr val="D1D5DB"/>
                </a:solidFill>
                <a:effectLst/>
                <a:latin typeface="Söhne"/>
              </a:rPr>
              <a:t>ve</a:t>
            </a:r>
            <a:r>
              <a:rPr lang="en-US" b="0" i="0" dirty="0">
                <a:solidFill>
                  <a:srgbClr val="D1D5DB"/>
                </a:solidFill>
                <a:effectLst/>
                <a:latin typeface="Söhne"/>
              </a:rPr>
              <a:t> 16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başlığı</a:t>
            </a:r>
            <a:r>
              <a:rPr lang="en-US" b="0" i="0" dirty="0">
                <a:solidFill>
                  <a:srgbClr val="D1D5DB"/>
                </a:solidFill>
                <a:effectLst/>
                <a:latin typeface="Söhne"/>
              </a:rPr>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42</a:t>
            </a:fld>
            <a:endParaRPr lang="en-US"/>
          </a:p>
        </p:txBody>
      </p:sp>
    </p:spTree>
    <p:extLst>
      <p:ext uri="{BB962C8B-B14F-4D97-AF65-F5344CB8AC3E}">
        <p14:creationId xmlns:p14="http://schemas.microsoft.com/office/powerpoint/2010/main" val="1196528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43</a:t>
            </a:fld>
            <a:endParaRPr lang="en-US"/>
          </a:p>
        </p:txBody>
      </p:sp>
    </p:spTree>
    <p:extLst>
      <p:ext uri="{BB962C8B-B14F-4D97-AF65-F5344CB8AC3E}">
        <p14:creationId xmlns:p14="http://schemas.microsoft.com/office/powerpoint/2010/main" val="1024696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44</a:t>
            </a:fld>
            <a:endParaRPr lang="en-US"/>
          </a:p>
        </p:txBody>
      </p:sp>
    </p:spTree>
    <p:extLst>
      <p:ext uri="{BB962C8B-B14F-4D97-AF65-F5344CB8AC3E}">
        <p14:creationId xmlns:p14="http://schemas.microsoft.com/office/powerpoint/2010/main" val="1490833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45</a:t>
            </a:fld>
            <a:endParaRPr lang="en-US"/>
          </a:p>
        </p:txBody>
      </p:sp>
    </p:spTree>
    <p:extLst>
      <p:ext uri="{BB962C8B-B14F-4D97-AF65-F5344CB8AC3E}">
        <p14:creationId xmlns:p14="http://schemas.microsoft.com/office/powerpoint/2010/main" val="4183847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46</a:t>
            </a:fld>
            <a:endParaRPr lang="en-US"/>
          </a:p>
        </p:txBody>
      </p:sp>
    </p:spTree>
    <p:extLst>
      <p:ext uri="{BB962C8B-B14F-4D97-AF65-F5344CB8AC3E}">
        <p14:creationId xmlns:p14="http://schemas.microsoft.com/office/powerpoint/2010/main" val="2948999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47</a:t>
            </a:fld>
            <a:endParaRPr lang="en-US"/>
          </a:p>
        </p:txBody>
      </p:sp>
    </p:spTree>
    <p:extLst>
      <p:ext uri="{BB962C8B-B14F-4D97-AF65-F5344CB8AC3E}">
        <p14:creationId xmlns:p14="http://schemas.microsoft.com/office/powerpoint/2010/main" val="4015730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48</a:t>
            </a:fld>
            <a:endParaRPr lang="en-US"/>
          </a:p>
        </p:txBody>
      </p:sp>
    </p:spTree>
    <p:extLst>
      <p:ext uri="{BB962C8B-B14F-4D97-AF65-F5344CB8AC3E}">
        <p14:creationId xmlns:p14="http://schemas.microsoft.com/office/powerpoint/2010/main" val="1247376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49</a:t>
            </a:fld>
            <a:endParaRPr lang="en-US"/>
          </a:p>
        </p:txBody>
      </p:sp>
    </p:spTree>
    <p:extLst>
      <p:ext uri="{BB962C8B-B14F-4D97-AF65-F5344CB8AC3E}">
        <p14:creationId xmlns:p14="http://schemas.microsoft.com/office/powerpoint/2010/main" val="2229368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D1D5DB"/>
                </a:solidFill>
                <a:effectLst/>
                <a:latin typeface="Söhne"/>
              </a:rPr>
            </a:br>
            <a:r>
              <a:rPr lang="en-US" b="0" i="0" dirty="0">
                <a:solidFill>
                  <a:srgbClr val="D1D5DB"/>
                </a:solidFill>
                <a:effectLst/>
                <a:latin typeface="Söhne"/>
              </a:rPr>
              <a:t>Vanilla neural networks,  sequential data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makul</a:t>
            </a:r>
            <a:r>
              <a:rPr lang="en-US" b="0" i="0" dirty="0">
                <a:solidFill>
                  <a:srgbClr val="D1D5DB"/>
                </a:solidFill>
                <a:effectLst/>
                <a:latin typeface="Söhne"/>
              </a:rPr>
              <a:t> </a:t>
            </a:r>
            <a:r>
              <a:rPr lang="en-US" b="0" i="0" dirty="0" err="1">
                <a:solidFill>
                  <a:srgbClr val="D1D5DB"/>
                </a:solidFill>
                <a:effectLst/>
                <a:latin typeface="Söhne"/>
              </a:rPr>
              <a:t>değillerdi</a:t>
            </a:r>
            <a:endParaRPr lang="en-US" b="0" i="0" dirty="0">
              <a:solidFill>
                <a:srgbClr val="D1D5DB"/>
              </a:solidFill>
              <a:effectLst/>
              <a:latin typeface="Söhne"/>
            </a:endParaRPr>
          </a:p>
          <a:p>
            <a:pPr algn="l"/>
            <a:r>
              <a:rPr lang="en-US" b="0" i="0" dirty="0" err="1">
                <a:solidFill>
                  <a:srgbClr val="D1D5DB"/>
                </a:solidFill>
                <a:effectLst/>
                <a:latin typeface="Söhne"/>
              </a:rPr>
              <a:t>Neden</a:t>
            </a:r>
            <a:r>
              <a:rPr lang="en-US" b="0" i="0" dirty="0">
                <a:solidFill>
                  <a:srgbClr val="D1D5DB"/>
                </a:solidFill>
                <a:effectLst/>
                <a:latin typeface="Söhne"/>
              </a:rPr>
              <a:t> </a:t>
            </a:r>
            <a:r>
              <a:rPr lang="en-US" b="0" i="0" dirty="0" err="1">
                <a:solidFill>
                  <a:srgbClr val="D1D5DB"/>
                </a:solidFill>
                <a:effectLst/>
                <a:latin typeface="Söhne"/>
              </a:rPr>
              <a:t>çünkü</a:t>
            </a:r>
            <a:r>
              <a:rPr lang="en-US" b="0" i="0" dirty="0">
                <a:solidFill>
                  <a:srgbClr val="D1D5DB"/>
                </a:solidFill>
                <a:effectLst/>
                <a:latin typeface="Söhne"/>
              </a:rPr>
              <a:t> her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veri</a:t>
            </a:r>
            <a:r>
              <a:rPr lang="en-US" b="0" i="0" dirty="0">
                <a:solidFill>
                  <a:srgbClr val="D1D5DB"/>
                </a:solidFill>
                <a:effectLst/>
                <a:latin typeface="Söhne"/>
              </a:rPr>
              <a:t> </a:t>
            </a:r>
            <a:r>
              <a:rPr lang="en-US" b="0" i="0" dirty="0" err="1">
                <a:solidFill>
                  <a:srgbClr val="D1D5DB"/>
                </a:solidFill>
                <a:effectLst/>
                <a:latin typeface="Söhne"/>
              </a:rPr>
              <a:t>birbirinden</a:t>
            </a:r>
            <a:r>
              <a:rPr lang="en-US" b="0" i="0" dirty="0">
                <a:solidFill>
                  <a:srgbClr val="D1D5DB"/>
                </a:solidFill>
                <a:effectLst/>
                <a:latin typeface="Söhne"/>
              </a:rPr>
              <a:t> </a:t>
            </a:r>
            <a:r>
              <a:rPr lang="en-US" b="0" i="0" dirty="0" err="1">
                <a:solidFill>
                  <a:srgbClr val="D1D5DB"/>
                </a:solidFill>
                <a:effectLst/>
                <a:latin typeface="Söhne"/>
              </a:rPr>
              <a:t>bağımsız</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layerlarda</a:t>
            </a:r>
            <a:r>
              <a:rPr lang="en-US" b="0" i="0" dirty="0">
                <a:solidFill>
                  <a:srgbClr val="D1D5DB"/>
                </a:solidFill>
                <a:effectLst/>
                <a:latin typeface="Söhne"/>
              </a:rPr>
              <a:t> </a:t>
            </a:r>
            <a:r>
              <a:rPr lang="en-US" b="0" i="0" dirty="0" err="1">
                <a:solidFill>
                  <a:srgbClr val="D1D5DB"/>
                </a:solidFill>
                <a:effectLst/>
                <a:latin typeface="Söhne"/>
              </a:rPr>
              <a:t>geçiyor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akış</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a:t>
            </a:r>
            <a:r>
              <a:rPr lang="en-US" b="0" i="0" dirty="0" err="1">
                <a:solidFill>
                  <a:srgbClr val="D1D5DB"/>
                </a:solidFill>
                <a:effectLst/>
                <a:latin typeface="Söhne"/>
              </a:rPr>
              <a:t>alakalı</a:t>
            </a:r>
            <a:r>
              <a:rPr lang="en-US" b="0" i="0" dirty="0">
                <a:solidFill>
                  <a:srgbClr val="D1D5DB"/>
                </a:solidFill>
                <a:effectLst/>
                <a:latin typeface="Söhne"/>
              </a:rPr>
              <a:t> </a:t>
            </a:r>
            <a:r>
              <a:rPr lang="en-US" b="0" i="0" dirty="0" err="1">
                <a:solidFill>
                  <a:srgbClr val="D1D5DB"/>
                </a:solidFill>
                <a:effectLst/>
                <a:latin typeface="Söhne"/>
              </a:rPr>
              <a:t>öğrenme</a:t>
            </a:r>
            <a:r>
              <a:rPr lang="en-US" b="0" i="0" dirty="0">
                <a:solidFill>
                  <a:srgbClr val="D1D5DB"/>
                </a:solidFill>
                <a:effectLst/>
                <a:latin typeface="Söhne"/>
              </a:rPr>
              <a:t> </a:t>
            </a:r>
            <a:r>
              <a:rPr lang="en-US" b="0" i="0" dirty="0" err="1">
                <a:solidFill>
                  <a:srgbClr val="D1D5DB"/>
                </a:solidFill>
                <a:effectLst/>
                <a:latin typeface="Söhne"/>
              </a:rPr>
              <a:t>imkanı</a:t>
            </a:r>
            <a:r>
              <a:rPr lang="en-US" b="0" i="0" dirty="0">
                <a:solidFill>
                  <a:srgbClr val="D1D5DB"/>
                </a:solidFill>
                <a:effectLst/>
                <a:latin typeface="Söhne"/>
              </a:rPr>
              <a:t> </a:t>
            </a:r>
            <a:r>
              <a:rPr lang="en-US" b="0" i="0" dirty="0" err="1">
                <a:solidFill>
                  <a:srgbClr val="D1D5DB"/>
                </a:solidFill>
                <a:effectLst/>
                <a:latin typeface="Söhne"/>
              </a:rPr>
              <a:t>yoktu</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Unlike recurrent neural networks (RNNs), FNNs lack the ability to maintain memory or capture temporal dependencies.</a:t>
            </a:r>
          </a:p>
          <a:p>
            <a:pPr algn="l"/>
            <a:endParaRPr lang="en-US" b="0" i="0" dirty="0">
              <a:solidFill>
                <a:srgbClr val="D1D5DB"/>
              </a:solidFill>
              <a:effectLst/>
              <a:latin typeface="Söhne"/>
            </a:endParaRPr>
          </a:p>
          <a:p>
            <a:pPr algn="l"/>
            <a:r>
              <a:rPr lang="en-US" b="0" i="0" dirty="0">
                <a:solidFill>
                  <a:srgbClr val="D1D5DB"/>
                </a:solidFill>
                <a:effectLst/>
                <a:latin typeface="Söhne"/>
              </a:rPr>
              <a:t>In FNNs, information flows only in a forward direction, from input to output, without any feedback loops. Each input is processed independently, and the network doesn't have access to previous inputs or the context they provide. Consequently, FNNs are limited in their ability to model sequences or capture the temporal dynamics of data.</a:t>
            </a:r>
          </a:p>
          <a:p>
            <a:br>
              <a:rPr lang="en-US" dirty="0"/>
            </a:b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22377049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50</a:t>
            </a:fld>
            <a:endParaRPr lang="en-US"/>
          </a:p>
        </p:txBody>
      </p:sp>
    </p:spTree>
    <p:extLst>
      <p:ext uri="{BB962C8B-B14F-4D97-AF65-F5344CB8AC3E}">
        <p14:creationId xmlns:p14="http://schemas.microsoft.com/office/powerpoint/2010/main" val="795510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51</a:t>
            </a:fld>
            <a:endParaRPr lang="en-US"/>
          </a:p>
        </p:txBody>
      </p:sp>
    </p:spTree>
    <p:extLst>
      <p:ext uri="{BB962C8B-B14F-4D97-AF65-F5344CB8AC3E}">
        <p14:creationId xmlns:p14="http://schemas.microsoft.com/office/powerpoint/2010/main" val="302157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52</a:t>
            </a:fld>
            <a:endParaRPr lang="en-US"/>
          </a:p>
        </p:txBody>
      </p:sp>
    </p:spTree>
    <p:extLst>
      <p:ext uri="{BB962C8B-B14F-4D97-AF65-F5344CB8AC3E}">
        <p14:creationId xmlns:p14="http://schemas.microsoft.com/office/powerpoint/2010/main" val="4139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53</a:t>
            </a:fld>
            <a:endParaRPr lang="en-US"/>
          </a:p>
        </p:txBody>
      </p:sp>
    </p:spTree>
    <p:extLst>
      <p:ext uri="{BB962C8B-B14F-4D97-AF65-F5344CB8AC3E}">
        <p14:creationId xmlns:p14="http://schemas.microsoft.com/office/powerpoint/2010/main" val="418511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54</a:t>
            </a:fld>
            <a:endParaRPr lang="en-US"/>
          </a:p>
        </p:txBody>
      </p:sp>
    </p:spTree>
    <p:extLst>
      <p:ext uri="{BB962C8B-B14F-4D97-AF65-F5344CB8AC3E}">
        <p14:creationId xmlns:p14="http://schemas.microsoft.com/office/powerpoint/2010/main" val="17604277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55</a:t>
            </a:fld>
            <a:endParaRPr lang="en-US"/>
          </a:p>
        </p:txBody>
      </p:sp>
    </p:spTree>
    <p:extLst>
      <p:ext uri="{BB962C8B-B14F-4D97-AF65-F5344CB8AC3E}">
        <p14:creationId xmlns:p14="http://schemas.microsoft.com/office/powerpoint/2010/main" val="13420620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56</a:t>
            </a:fld>
            <a:endParaRPr lang="en-US"/>
          </a:p>
        </p:txBody>
      </p:sp>
    </p:spTree>
    <p:extLst>
      <p:ext uri="{BB962C8B-B14F-4D97-AF65-F5344CB8AC3E}">
        <p14:creationId xmlns:p14="http://schemas.microsoft.com/office/powerpoint/2010/main" val="2817646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57</a:t>
            </a:fld>
            <a:endParaRPr lang="en-US"/>
          </a:p>
        </p:txBody>
      </p:sp>
    </p:spTree>
    <p:extLst>
      <p:ext uri="{BB962C8B-B14F-4D97-AF65-F5344CB8AC3E}">
        <p14:creationId xmlns:p14="http://schemas.microsoft.com/office/powerpoint/2010/main" val="3615552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58</a:t>
            </a:fld>
            <a:endParaRPr lang="en-US"/>
          </a:p>
        </p:txBody>
      </p:sp>
    </p:spTree>
    <p:extLst>
      <p:ext uri="{BB962C8B-B14F-4D97-AF65-F5344CB8AC3E}">
        <p14:creationId xmlns:p14="http://schemas.microsoft.com/office/powerpoint/2010/main" val="2135335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179219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749016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414423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2821305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12.12.2023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12.12.2023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12.12.2023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12.12.2023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12.12.2023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12.12.2023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12.12.2023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12.12.2023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12.12.2023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12.12.2023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12.12.2023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12.12.2023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code/kemalcankara/seq2seq-modeling-language-translation-lstm"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hyperlink" Target="https://blog.keras.io/a-ten-minute-introduction-to-sequence-to-sequence-learning-in-keras.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github/futuremojo/nlp-demystified/blob/main/notebooks/nlpdemystified_transformers_and_pretraining.ipynb#scrollTo=n-44MBYSyDIY"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hyperlink" Target="https://huggingface.co/dbmdz/bert-base-turkish-cased" TargetMode="External"/><Relationship Id="rId4" Type="http://schemas.openxmlformats.org/officeDocument/2006/relationships/hyperlink" Target="http://jalammar.github.io/illustrated-transformer/"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a:latin typeface="Arial"/>
                <a:cs typeface="Arial"/>
              </a:rPr>
              <a:t>Seq2seq – </a:t>
            </a:r>
            <a:r>
              <a:rPr lang="tr-TR" sz="1800" b="1" dirty="0" err="1">
                <a:latin typeface="Arial"/>
                <a:cs typeface="Arial"/>
              </a:rPr>
              <a:t>Transformers</a:t>
            </a:r>
            <a:r>
              <a:rPr lang="tr-TR" sz="1800" b="1" dirty="0">
                <a:latin typeface="Arial"/>
                <a:cs typeface="Arial"/>
              </a:rPr>
              <a:t> - Bert</a:t>
            </a: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13 Aralık</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4B81CAA3-0CD1-FF3B-C814-8900B6707B1C}"/>
              </a:ext>
            </a:extLst>
          </p:cNvPr>
          <p:cNvPicPr>
            <a:picLocks noChangeAspect="1"/>
          </p:cNvPicPr>
          <p:nvPr/>
        </p:nvPicPr>
        <p:blipFill>
          <a:blip r:embed="rId3"/>
          <a:stretch>
            <a:fillRect/>
          </a:stretch>
        </p:blipFill>
        <p:spPr>
          <a:xfrm>
            <a:off x="2209800" y="1973314"/>
            <a:ext cx="7772400" cy="2911371"/>
          </a:xfrm>
          <a:prstGeom prst="rect">
            <a:avLst/>
          </a:prstGeom>
        </p:spPr>
      </p:pic>
    </p:spTree>
    <p:extLst>
      <p:ext uri="{BB962C8B-B14F-4D97-AF65-F5344CB8AC3E}">
        <p14:creationId xmlns:p14="http://schemas.microsoft.com/office/powerpoint/2010/main" val="211164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2E99AC0F-2006-4D9E-6B0F-4C6544B80655}"/>
              </a:ext>
            </a:extLst>
          </p:cNvPr>
          <p:cNvPicPr>
            <a:picLocks noChangeAspect="1"/>
          </p:cNvPicPr>
          <p:nvPr/>
        </p:nvPicPr>
        <p:blipFill>
          <a:blip r:embed="rId3"/>
          <a:stretch>
            <a:fillRect/>
          </a:stretch>
        </p:blipFill>
        <p:spPr>
          <a:xfrm>
            <a:off x="2209800" y="1973314"/>
            <a:ext cx="7772400" cy="2911371"/>
          </a:xfrm>
          <a:prstGeom prst="rect">
            <a:avLst/>
          </a:prstGeom>
        </p:spPr>
      </p:pic>
    </p:spTree>
    <p:extLst>
      <p:ext uri="{BB962C8B-B14F-4D97-AF65-F5344CB8AC3E}">
        <p14:creationId xmlns:p14="http://schemas.microsoft.com/office/powerpoint/2010/main" val="53878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2A03C432-7453-146D-D72B-D16D8857B14E}"/>
              </a:ext>
            </a:extLst>
          </p:cNvPr>
          <p:cNvPicPr>
            <a:picLocks noChangeAspect="1"/>
          </p:cNvPicPr>
          <p:nvPr/>
        </p:nvPicPr>
        <p:blipFill>
          <a:blip r:embed="rId3"/>
          <a:stretch>
            <a:fillRect/>
          </a:stretch>
        </p:blipFill>
        <p:spPr>
          <a:xfrm>
            <a:off x="2209800" y="1929600"/>
            <a:ext cx="7772400" cy="2998800"/>
          </a:xfrm>
          <a:prstGeom prst="rect">
            <a:avLst/>
          </a:prstGeom>
        </p:spPr>
      </p:pic>
    </p:spTree>
    <p:extLst>
      <p:ext uri="{BB962C8B-B14F-4D97-AF65-F5344CB8AC3E}">
        <p14:creationId xmlns:p14="http://schemas.microsoft.com/office/powerpoint/2010/main" val="1256979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2A03C432-7453-146D-D72B-D16D8857B14E}"/>
              </a:ext>
            </a:extLst>
          </p:cNvPr>
          <p:cNvPicPr>
            <a:picLocks noChangeAspect="1"/>
          </p:cNvPicPr>
          <p:nvPr/>
        </p:nvPicPr>
        <p:blipFill>
          <a:blip r:embed="rId3"/>
          <a:stretch>
            <a:fillRect/>
          </a:stretch>
        </p:blipFill>
        <p:spPr>
          <a:xfrm>
            <a:off x="2209800" y="1929600"/>
            <a:ext cx="7772400" cy="2998800"/>
          </a:xfrm>
          <a:prstGeom prst="rect">
            <a:avLst/>
          </a:prstGeom>
        </p:spPr>
      </p:pic>
    </p:spTree>
    <p:extLst>
      <p:ext uri="{BB962C8B-B14F-4D97-AF65-F5344CB8AC3E}">
        <p14:creationId xmlns:p14="http://schemas.microsoft.com/office/powerpoint/2010/main" val="825356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Training RNN LM</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36BE4C8B-61BD-2BBD-C3BE-2C46B1B1A507}"/>
              </a:ext>
            </a:extLst>
          </p:cNvPr>
          <p:cNvPicPr>
            <a:picLocks noChangeAspect="1"/>
          </p:cNvPicPr>
          <p:nvPr/>
        </p:nvPicPr>
        <p:blipFill>
          <a:blip r:embed="rId3"/>
          <a:stretch>
            <a:fillRect/>
          </a:stretch>
        </p:blipFill>
        <p:spPr>
          <a:xfrm>
            <a:off x="1536192" y="1472982"/>
            <a:ext cx="9592056" cy="4477001"/>
          </a:xfrm>
          <a:prstGeom prst="rect">
            <a:avLst/>
          </a:prstGeom>
        </p:spPr>
      </p:pic>
    </p:spTree>
    <p:extLst>
      <p:ext uri="{BB962C8B-B14F-4D97-AF65-F5344CB8AC3E}">
        <p14:creationId xmlns:p14="http://schemas.microsoft.com/office/powerpoint/2010/main" val="4015341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a:p>
            <a:pPr algn="ctr"/>
            <a:r>
              <a:rPr lang="tr-TR" sz="2400" b="1" dirty="0" err="1">
                <a:solidFill>
                  <a:srgbClr val="8316B5"/>
                </a:solidFill>
                <a:ea typeface="Arial" charset="0"/>
                <a:cs typeface="Arial"/>
              </a:rPr>
              <a:t>Perplexity</a:t>
            </a:r>
            <a:endParaRPr lang="tr-TR" sz="2400" b="1" dirty="0">
              <a:solidFill>
                <a:srgbClr val="8316B5"/>
              </a:solidFill>
              <a:ea typeface="Arial" charset="0"/>
              <a:cs typeface="Arial"/>
            </a:endParaRPr>
          </a:p>
        </p:txBody>
      </p:sp>
      <p:pic>
        <p:nvPicPr>
          <p:cNvPr id="3" name="Picture 2">
            <a:extLst>
              <a:ext uri="{FF2B5EF4-FFF2-40B4-BE49-F238E27FC236}">
                <a16:creationId xmlns:a16="http://schemas.microsoft.com/office/drawing/2014/main" id="{59D5FB55-5705-2841-6910-92C0504C138A}"/>
              </a:ext>
            </a:extLst>
          </p:cNvPr>
          <p:cNvPicPr>
            <a:picLocks noChangeAspect="1"/>
          </p:cNvPicPr>
          <p:nvPr/>
        </p:nvPicPr>
        <p:blipFill>
          <a:blip r:embed="rId3"/>
          <a:stretch>
            <a:fillRect/>
          </a:stretch>
        </p:blipFill>
        <p:spPr>
          <a:xfrm>
            <a:off x="838200" y="943073"/>
            <a:ext cx="7772400" cy="4971854"/>
          </a:xfrm>
          <a:prstGeom prst="rect">
            <a:avLst/>
          </a:prstGeom>
        </p:spPr>
      </p:pic>
      <p:pic>
        <p:nvPicPr>
          <p:cNvPr id="4" name="Picture 3">
            <a:extLst>
              <a:ext uri="{FF2B5EF4-FFF2-40B4-BE49-F238E27FC236}">
                <a16:creationId xmlns:a16="http://schemas.microsoft.com/office/drawing/2014/main" id="{67CC4902-B03D-CBE1-FC34-BD3C321BBD2C}"/>
              </a:ext>
            </a:extLst>
          </p:cNvPr>
          <p:cNvPicPr>
            <a:picLocks noChangeAspect="1"/>
          </p:cNvPicPr>
          <p:nvPr/>
        </p:nvPicPr>
        <p:blipFill>
          <a:blip r:embed="rId4"/>
          <a:stretch>
            <a:fillRect/>
          </a:stretch>
        </p:blipFill>
        <p:spPr>
          <a:xfrm>
            <a:off x="6844227" y="2676292"/>
            <a:ext cx="4687991" cy="1030693"/>
          </a:xfrm>
          <a:prstGeom prst="rect">
            <a:avLst/>
          </a:prstGeom>
        </p:spPr>
      </p:pic>
    </p:spTree>
    <p:extLst>
      <p:ext uri="{BB962C8B-B14F-4D97-AF65-F5344CB8AC3E}">
        <p14:creationId xmlns:p14="http://schemas.microsoft.com/office/powerpoint/2010/main" val="961828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err="1">
                <a:solidFill>
                  <a:srgbClr val="8316B5"/>
                </a:solidFill>
                <a:ea typeface="Arial" charset="0"/>
                <a:cs typeface="Arial"/>
              </a:rPr>
              <a:t>Issues</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Simple </a:t>
            </a:r>
            <a:r>
              <a:rPr lang="tr-TR" sz="2400" b="1" dirty="0" err="1">
                <a:solidFill>
                  <a:srgbClr val="8316B5"/>
                </a:solidFill>
                <a:ea typeface="Arial" charset="0"/>
                <a:cs typeface="Arial"/>
              </a:rPr>
              <a:t>RNNs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82002EF9-E040-FCEF-45C2-EFDD45D4E6B0}"/>
              </a:ext>
            </a:extLst>
          </p:cNvPr>
          <p:cNvPicPr>
            <a:picLocks noChangeAspect="1"/>
          </p:cNvPicPr>
          <p:nvPr/>
        </p:nvPicPr>
        <p:blipFill>
          <a:blip r:embed="rId3"/>
          <a:stretch>
            <a:fillRect/>
          </a:stretch>
        </p:blipFill>
        <p:spPr>
          <a:xfrm>
            <a:off x="445992" y="1245522"/>
            <a:ext cx="7212690" cy="3864864"/>
          </a:xfrm>
          <a:prstGeom prst="rect">
            <a:avLst/>
          </a:prstGeom>
        </p:spPr>
      </p:pic>
      <p:pic>
        <p:nvPicPr>
          <p:cNvPr id="4" name="Picture 3">
            <a:extLst>
              <a:ext uri="{FF2B5EF4-FFF2-40B4-BE49-F238E27FC236}">
                <a16:creationId xmlns:a16="http://schemas.microsoft.com/office/drawing/2014/main" id="{C6610C27-CF71-A6AE-AA4A-7DB231B0B526}"/>
              </a:ext>
            </a:extLst>
          </p:cNvPr>
          <p:cNvPicPr>
            <a:picLocks noChangeAspect="1"/>
          </p:cNvPicPr>
          <p:nvPr/>
        </p:nvPicPr>
        <p:blipFill>
          <a:blip r:embed="rId4"/>
          <a:stretch>
            <a:fillRect/>
          </a:stretch>
        </p:blipFill>
        <p:spPr>
          <a:xfrm>
            <a:off x="7851580" y="1854704"/>
            <a:ext cx="4154746" cy="2904751"/>
          </a:xfrm>
          <a:prstGeom prst="rect">
            <a:avLst/>
          </a:prstGeom>
        </p:spPr>
      </p:pic>
      <p:pic>
        <p:nvPicPr>
          <p:cNvPr id="1026" name="Picture 2" descr="RNN, LSTM &amp; GRU">
            <a:extLst>
              <a:ext uri="{FF2B5EF4-FFF2-40B4-BE49-F238E27FC236}">
                <a16:creationId xmlns:a16="http://schemas.microsoft.com/office/drawing/2014/main" id="{01875156-F7C2-4D8E-831C-2366DA68D8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2026" y="5215212"/>
            <a:ext cx="51943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023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55888FFB-EF66-C449-B518-4413B086CD80}"/>
              </a:ext>
            </a:extLst>
          </p:cNvPr>
          <p:cNvPicPr>
            <a:picLocks noChangeAspect="1"/>
          </p:cNvPicPr>
          <p:nvPr/>
        </p:nvPicPr>
        <p:blipFill>
          <a:blip r:embed="rId3"/>
          <a:stretch>
            <a:fillRect/>
          </a:stretch>
        </p:blipFill>
        <p:spPr>
          <a:xfrm>
            <a:off x="2209800" y="1929600"/>
            <a:ext cx="7772400" cy="2998800"/>
          </a:xfrm>
          <a:prstGeom prst="rect">
            <a:avLst/>
          </a:prstGeom>
        </p:spPr>
      </p:pic>
    </p:spTree>
    <p:extLst>
      <p:ext uri="{BB962C8B-B14F-4D97-AF65-F5344CB8AC3E}">
        <p14:creationId xmlns:p14="http://schemas.microsoft.com/office/powerpoint/2010/main" val="320955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AF0CC35F-CEF0-5B39-04E1-981B040DF02D}"/>
              </a:ext>
            </a:extLst>
          </p:cNvPr>
          <p:cNvPicPr>
            <a:picLocks noChangeAspect="1"/>
          </p:cNvPicPr>
          <p:nvPr/>
        </p:nvPicPr>
        <p:blipFill>
          <a:blip r:embed="rId3"/>
          <a:stretch>
            <a:fillRect/>
          </a:stretch>
        </p:blipFill>
        <p:spPr>
          <a:xfrm>
            <a:off x="471137" y="992373"/>
            <a:ext cx="6385560" cy="2741118"/>
          </a:xfrm>
          <a:prstGeom prst="rect">
            <a:avLst/>
          </a:prstGeom>
        </p:spPr>
      </p:pic>
      <p:pic>
        <p:nvPicPr>
          <p:cNvPr id="4" name="Picture 3">
            <a:extLst>
              <a:ext uri="{FF2B5EF4-FFF2-40B4-BE49-F238E27FC236}">
                <a16:creationId xmlns:a16="http://schemas.microsoft.com/office/drawing/2014/main" id="{3862BB32-56F1-6D60-0B78-D8EA730E26F0}"/>
              </a:ext>
            </a:extLst>
          </p:cNvPr>
          <p:cNvPicPr>
            <a:picLocks noChangeAspect="1"/>
          </p:cNvPicPr>
          <p:nvPr/>
        </p:nvPicPr>
        <p:blipFill>
          <a:blip r:embed="rId4"/>
          <a:stretch>
            <a:fillRect/>
          </a:stretch>
        </p:blipFill>
        <p:spPr>
          <a:xfrm>
            <a:off x="471137" y="3813476"/>
            <a:ext cx="6385560" cy="2629934"/>
          </a:xfrm>
          <a:prstGeom prst="rect">
            <a:avLst/>
          </a:prstGeom>
        </p:spPr>
      </p:pic>
      <p:pic>
        <p:nvPicPr>
          <p:cNvPr id="6" name="Picture 5">
            <a:extLst>
              <a:ext uri="{FF2B5EF4-FFF2-40B4-BE49-F238E27FC236}">
                <a16:creationId xmlns:a16="http://schemas.microsoft.com/office/drawing/2014/main" id="{D87BDF33-B891-9458-2AAC-A7AD8A88C651}"/>
              </a:ext>
            </a:extLst>
          </p:cNvPr>
          <p:cNvPicPr>
            <a:picLocks noChangeAspect="1"/>
          </p:cNvPicPr>
          <p:nvPr/>
        </p:nvPicPr>
        <p:blipFill>
          <a:blip r:embed="rId5"/>
          <a:stretch>
            <a:fillRect/>
          </a:stretch>
        </p:blipFill>
        <p:spPr>
          <a:xfrm>
            <a:off x="7329106" y="1121578"/>
            <a:ext cx="1384300" cy="1765300"/>
          </a:xfrm>
          <a:prstGeom prst="rect">
            <a:avLst/>
          </a:prstGeom>
        </p:spPr>
      </p:pic>
      <p:pic>
        <p:nvPicPr>
          <p:cNvPr id="7" name="Picture 6">
            <a:extLst>
              <a:ext uri="{FF2B5EF4-FFF2-40B4-BE49-F238E27FC236}">
                <a16:creationId xmlns:a16="http://schemas.microsoft.com/office/drawing/2014/main" id="{5701F501-9857-48CA-7324-8D40DBEFBC39}"/>
              </a:ext>
            </a:extLst>
          </p:cNvPr>
          <p:cNvPicPr>
            <a:picLocks noChangeAspect="1"/>
          </p:cNvPicPr>
          <p:nvPr/>
        </p:nvPicPr>
        <p:blipFill>
          <a:blip r:embed="rId6"/>
          <a:stretch>
            <a:fillRect/>
          </a:stretch>
        </p:blipFill>
        <p:spPr>
          <a:xfrm>
            <a:off x="9864549" y="1121578"/>
            <a:ext cx="1384300" cy="1765300"/>
          </a:xfrm>
          <a:prstGeom prst="rect">
            <a:avLst/>
          </a:prstGeom>
        </p:spPr>
      </p:pic>
      <p:pic>
        <p:nvPicPr>
          <p:cNvPr id="9" name="Picture 8">
            <a:extLst>
              <a:ext uri="{FF2B5EF4-FFF2-40B4-BE49-F238E27FC236}">
                <a16:creationId xmlns:a16="http://schemas.microsoft.com/office/drawing/2014/main" id="{C88AFE66-1CA0-C3D9-E5FF-80D141F8FB57}"/>
              </a:ext>
            </a:extLst>
          </p:cNvPr>
          <p:cNvPicPr>
            <a:picLocks noChangeAspect="1"/>
          </p:cNvPicPr>
          <p:nvPr/>
        </p:nvPicPr>
        <p:blipFill>
          <a:blip r:embed="rId7"/>
          <a:stretch>
            <a:fillRect/>
          </a:stretch>
        </p:blipFill>
        <p:spPr>
          <a:xfrm>
            <a:off x="9788349" y="3813476"/>
            <a:ext cx="1460500" cy="1765300"/>
          </a:xfrm>
          <a:prstGeom prst="rect">
            <a:avLst/>
          </a:prstGeom>
        </p:spPr>
      </p:pic>
      <p:pic>
        <p:nvPicPr>
          <p:cNvPr id="11" name="Picture 10">
            <a:extLst>
              <a:ext uri="{FF2B5EF4-FFF2-40B4-BE49-F238E27FC236}">
                <a16:creationId xmlns:a16="http://schemas.microsoft.com/office/drawing/2014/main" id="{90772EE7-32B1-D492-4098-E997155C1FD7}"/>
              </a:ext>
            </a:extLst>
          </p:cNvPr>
          <p:cNvPicPr>
            <a:picLocks noChangeAspect="1"/>
          </p:cNvPicPr>
          <p:nvPr/>
        </p:nvPicPr>
        <p:blipFill>
          <a:blip r:embed="rId8"/>
          <a:stretch>
            <a:fillRect/>
          </a:stretch>
        </p:blipFill>
        <p:spPr>
          <a:xfrm>
            <a:off x="7404025" y="3822487"/>
            <a:ext cx="1460500" cy="1765300"/>
          </a:xfrm>
          <a:prstGeom prst="rect">
            <a:avLst/>
          </a:prstGeom>
        </p:spPr>
      </p:pic>
    </p:spTree>
    <p:extLst>
      <p:ext uri="{BB962C8B-B14F-4D97-AF65-F5344CB8AC3E}">
        <p14:creationId xmlns:p14="http://schemas.microsoft.com/office/powerpoint/2010/main" val="2681235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32452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E4E26E03-A2E9-CBB3-F35F-79595A77001B}"/>
              </a:ext>
            </a:extLst>
          </p:cNvPr>
          <p:cNvPicPr>
            <a:picLocks noChangeAspect="1"/>
          </p:cNvPicPr>
          <p:nvPr/>
        </p:nvPicPr>
        <p:blipFill>
          <a:blip r:embed="rId3"/>
          <a:stretch>
            <a:fillRect/>
          </a:stretch>
        </p:blipFill>
        <p:spPr>
          <a:xfrm>
            <a:off x="370332" y="1714500"/>
            <a:ext cx="7086600" cy="3429000"/>
          </a:xfrm>
          <a:prstGeom prst="rect">
            <a:avLst/>
          </a:prstGeom>
        </p:spPr>
      </p:pic>
      <p:pic>
        <p:nvPicPr>
          <p:cNvPr id="4" name="Picture 3">
            <a:extLst>
              <a:ext uri="{FF2B5EF4-FFF2-40B4-BE49-F238E27FC236}">
                <a16:creationId xmlns:a16="http://schemas.microsoft.com/office/drawing/2014/main" id="{3281C1D7-081A-CCCC-A138-F01234BCE692}"/>
              </a:ext>
            </a:extLst>
          </p:cNvPr>
          <p:cNvPicPr>
            <a:picLocks noChangeAspect="1"/>
          </p:cNvPicPr>
          <p:nvPr/>
        </p:nvPicPr>
        <p:blipFill>
          <a:blip r:embed="rId4"/>
          <a:stretch>
            <a:fillRect/>
          </a:stretch>
        </p:blipFill>
        <p:spPr>
          <a:xfrm>
            <a:off x="7903367" y="1029698"/>
            <a:ext cx="1727200" cy="2552700"/>
          </a:xfrm>
          <a:prstGeom prst="rect">
            <a:avLst/>
          </a:prstGeom>
        </p:spPr>
      </p:pic>
      <p:pic>
        <p:nvPicPr>
          <p:cNvPr id="6" name="Picture 5">
            <a:extLst>
              <a:ext uri="{FF2B5EF4-FFF2-40B4-BE49-F238E27FC236}">
                <a16:creationId xmlns:a16="http://schemas.microsoft.com/office/drawing/2014/main" id="{D70E801A-5303-5F7C-65BF-F24CDFFCFD62}"/>
              </a:ext>
            </a:extLst>
          </p:cNvPr>
          <p:cNvPicPr>
            <a:picLocks noChangeAspect="1"/>
          </p:cNvPicPr>
          <p:nvPr/>
        </p:nvPicPr>
        <p:blipFill>
          <a:blip r:embed="rId5"/>
          <a:stretch>
            <a:fillRect/>
          </a:stretch>
        </p:blipFill>
        <p:spPr>
          <a:xfrm>
            <a:off x="7903367" y="3825903"/>
            <a:ext cx="1727200" cy="2552700"/>
          </a:xfrm>
          <a:prstGeom prst="rect">
            <a:avLst/>
          </a:prstGeom>
        </p:spPr>
      </p:pic>
      <p:pic>
        <p:nvPicPr>
          <p:cNvPr id="7" name="Picture 6">
            <a:extLst>
              <a:ext uri="{FF2B5EF4-FFF2-40B4-BE49-F238E27FC236}">
                <a16:creationId xmlns:a16="http://schemas.microsoft.com/office/drawing/2014/main" id="{EAB34C71-1B92-A832-2290-B9DC71785BC0}"/>
              </a:ext>
            </a:extLst>
          </p:cNvPr>
          <p:cNvPicPr>
            <a:picLocks noChangeAspect="1"/>
          </p:cNvPicPr>
          <p:nvPr/>
        </p:nvPicPr>
        <p:blipFill>
          <a:blip r:embed="rId6"/>
          <a:stretch>
            <a:fillRect/>
          </a:stretch>
        </p:blipFill>
        <p:spPr>
          <a:xfrm>
            <a:off x="9958324" y="2549553"/>
            <a:ext cx="1727200" cy="2552700"/>
          </a:xfrm>
          <a:prstGeom prst="rect">
            <a:avLst/>
          </a:prstGeom>
        </p:spPr>
      </p:pic>
    </p:spTree>
    <p:extLst>
      <p:ext uri="{BB962C8B-B14F-4D97-AF65-F5344CB8AC3E}">
        <p14:creationId xmlns:p14="http://schemas.microsoft.com/office/powerpoint/2010/main" val="1389437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grpSp>
        <p:nvGrpSpPr>
          <p:cNvPr id="8" name="Group 7">
            <a:extLst>
              <a:ext uri="{FF2B5EF4-FFF2-40B4-BE49-F238E27FC236}">
                <a16:creationId xmlns:a16="http://schemas.microsoft.com/office/drawing/2014/main" id="{B4FEF718-963B-B92E-DEEB-F0F3F635A271}"/>
              </a:ext>
            </a:extLst>
          </p:cNvPr>
          <p:cNvGrpSpPr/>
          <p:nvPr/>
        </p:nvGrpSpPr>
        <p:grpSpPr>
          <a:xfrm>
            <a:off x="1426431" y="1193786"/>
            <a:ext cx="8412853" cy="4470428"/>
            <a:chOff x="914367" y="623041"/>
            <a:chExt cx="8412853" cy="4470428"/>
          </a:xfrm>
        </p:grpSpPr>
        <p:pic>
          <p:nvPicPr>
            <p:cNvPr id="3" name="Picture 2">
              <a:extLst>
                <a:ext uri="{FF2B5EF4-FFF2-40B4-BE49-F238E27FC236}">
                  <a16:creationId xmlns:a16="http://schemas.microsoft.com/office/drawing/2014/main" id="{856B128E-A3FD-D7CD-7CBE-EE8701642310}"/>
                </a:ext>
              </a:extLst>
            </p:cNvPr>
            <p:cNvPicPr>
              <a:picLocks noChangeAspect="1"/>
            </p:cNvPicPr>
            <p:nvPr/>
          </p:nvPicPr>
          <p:blipFill>
            <a:blip r:embed="rId4"/>
            <a:stretch>
              <a:fillRect/>
            </a:stretch>
          </p:blipFill>
          <p:spPr>
            <a:xfrm>
              <a:off x="914367" y="623041"/>
              <a:ext cx="7620848" cy="4470428"/>
            </a:xfrm>
            <a:prstGeom prst="rect">
              <a:avLst/>
            </a:prstGeom>
          </p:spPr>
        </p:pic>
        <p:pic>
          <p:nvPicPr>
            <p:cNvPr id="7" name="Picture 6">
              <a:extLst>
                <a:ext uri="{FF2B5EF4-FFF2-40B4-BE49-F238E27FC236}">
                  <a16:creationId xmlns:a16="http://schemas.microsoft.com/office/drawing/2014/main" id="{ACF410FB-862A-80B9-5679-F64B591708FB}"/>
                </a:ext>
              </a:extLst>
            </p:cNvPr>
            <p:cNvPicPr>
              <a:picLocks noChangeAspect="1"/>
            </p:cNvPicPr>
            <p:nvPr/>
          </p:nvPicPr>
          <p:blipFill>
            <a:blip r:embed="rId5"/>
            <a:stretch>
              <a:fillRect/>
            </a:stretch>
          </p:blipFill>
          <p:spPr>
            <a:xfrm>
              <a:off x="8535215" y="623041"/>
              <a:ext cx="792005" cy="4470428"/>
            </a:xfrm>
            <a:prstGeom prst="rect">
              <a:avLst/>
            </a:prstGeom>
          </p:spPr>
        </p:pic>
      </p:grpSp>
    </p:spTree>
    <p:extLst>
      <p:ext uri="{BB962C8B-B14F-4D97-AF65-F5344CB8AC3E}">
        <p14:creationId xmlns:p14="http://schemas.microsoft.com/office/powerpoint/2010/main" val="1192355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a:t>
            </a:r>
          </a:p>
          <a:p>
            <a:pPr algn="ctr"/>
            <a:r>
              <a:rPr lang="tr-TR" sz="2400" b="1" dirty="0">
                <a:solidFill>
                  <a:srgbClr val="8316B5"/>
                </a:solidFill>
                <a:ea typeface="Arial" charset="0"/>
                <a:cs typeface="Arial"/>
              </a:rPr>
              <a:t>Encoder – </a:t>
            </a:r>
            <a:r>
              <a:rPr lang="tr-TR" sz="2400" b="1" dirty="0" err="1">
                <a:solidFill>
                  <a:srgbClr val="8316B5"/>
                </a:solidFill>
                <a:ea typeface="Arial" charset="0"/>
                <a:cs typeface="Arial"/>
              </a:rPr>
              <a:t>Decoder</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DEF64AFD-B951-1B64-998A-7FFD95A9E3D7}"/>
              </a:ext>
            </a:extLst>
          </p:cNvPr>
          <p:cNvPicPr>
            <a:picLocks noChangeAspect="1"/>
          </p:cNvPicPr>
          <p:nvPr/>
        </p:nvPicPr>
        <p:blipFill>
          <a:blip r:embed="rId3"/>
          <a:stretch>
            <a:fillRect/>
          </a:stretch>
        </p:blipFill>
        <p:spPr>
          <a:xfrm>
            <a:off x="917187" y="4606265"/>
            <a:ext cx="3655097" cy="1413764"/>
          </a:xfrm>
          <a:prstGeom prst="rect">
            <a:avLst/>
          </a:prstGeom>
        </p:spPr>
      </p:pic>
      <p:pic>
        <p:nvPicPr>
          <p:cNvPr id="4" name="Picture 3">
            <a:extLst>
              <a:ext uri="{FF2B5EF4-FFF2-40B4-BE49-F238E27FC236}">
                <a16:creationId xmlns:a16="http://schemas.microsoft.com/office/drawing/2014/main" id="{4D958217-0011-B546-4FDF-C568612DCEC4}"/>
              </a:ext>
            </a:extLst>
          </p:cNvPr>
          <p:cNvPicPr>
            <a:picLocks noChangeAspect="1"/>
          </p:cNvPicPr>
          <p:nvPr/>
        </p:nvPicPr>
        <p:blipFill>
          <a:blip r:embed="rId4"/>
          <a:stretch>
            <a:fillRect/>
          </a:stretch>
        </p:blipFill>
        <p:spPr>
          <a:xfrm>
            <a:off x="917187" y="3037332"/>
            <a:ext cx="3948194" cy="2982697"/>
          </a:xfrm>
          <a:prstGeom prst="rect">
            <a:avLst/>
          </a:prstGeom>
        </p:spPr>
      </p:pic>
      <p:pic>
        <p:nvPicPr>
          <p:cNvPr id="6" name="Picture 5">
            <a:extLst>
              <a:ext uri="{FF2B5EF4-FFF2-40B4-BE49-F238E27FC236}">
                <a16:creationId xmlns:a16="http://schemas.microsoft.com/office/drawing/2014/main" id="{E9A3ABED-34FC-C8C1-6CFA-256841D69E8A}"/>
              </a:ext>
            </a:extLst>
          </p:cNvPr>
          <p:cNvPicPr>
            <a:picLocks noChangeAspect="1"/>
          </p:cNvPicPr>
          <p:nvPr/>
        </p:nvPicPr>
        <p:blipFill>
          <a:blip r:embed="rId5"/>
          <a:stretch>
            <a:fillRect/>
          </a:stretch>
        </p:blipFill>
        <p:spPr>
          <a:xfrm>
            <a:off x="917187" y="3026664"/>
            <a:ext cx="10361855" cy="2982697"/>
          </a:xfrm>
          <a:prstGeom prst="rect">
            <a:avLst/>
          </a:prstGeom>
        </p:spPr>
      </p:pic>
      <p:pic>
        <p:nvPicPr>
          <p:cNvPr id="7" name="Picture 6">
            <a:extLst>
              <a:ext uri="{FF2B5EF4-FFF2-40B4-BE49-F238E27FC236}">
                <a16:creationId xmlns:a16="http://schemas.microsoft.com/office/drawing/2014/main" id="{6C42117B-FE2F-2C02-CA7D-10BABECCD1E6}"/>
              </a:ext>
            </a:extLst>
          </p:cNvPr>
          <p:cNvPicPr>
            <a:picLocks noChangeAspect="1"/>
          </p:cNvPicPr>
          <p:nvPr/>
        </p:nvPicPr>
        <p:blipFill>
          <a:blip r:embed="rId6"/>
          <a:stretch>
            <a:fillRect/>
          </a:stretch>
        </p:blipFill>
        <p:spPr>
          <a:xfrm>
            <a:off x="912958" y="2220431"/>
            <a:ext cx="10361854" cy="3810266"/>
          </a:xfrm>
          <a:prstGeom prst="rect">
            <a:avLst/>
          </a:prstGeom>
        </p:spPr>
      </p:pic>
      <p:pic>
        <p:nvPicPr>
          <p:cNvPr id="8" name="Picture 7">
            <a:extLst>
              <a:ext uri="{FF2B5EF4-FFF2-40B4-BE49-F238E27FC236}">
                <a16:creationId xmlns:a16="http://schemas.microsoft.com/office/drawing/2014/main" id="{26E9594B-7D55-97DA-31B7-9AEA09268ED8}"/>
              </a:ext>
            </a:extLst>
          </p:cNvPr>
          <p:cNvPicPr>
            <a:picLocks noChangeAspect="1"/>
          </p:cNvPicPr>
          <p:nvPr/>
        </p:nvPicPr>
        <p:blipFill>
          <a:blip r:embed="rId7"/>
          <a:stretch>
            <a:fillRect/>
          </a:stretch>
        </p:blipFill>
        <p:spPr>
          <a:xfrm>
            <a:off x="908728" y="1947826"/>
            <a:ext cx="10370314" cy="4072203"/>
          </a:xfrm>
          <a:prstGeom prst="rect">
            <a:avLst/>
          </a:prstGeom>
        </p:spPr>
      </p:pic>
      <p:pic>
        <p:nvPicPr>
          <p:cNvPr id="9" name="Picture 8">
            <a:extLst>
              <a:ext uri="{FF2B5EF4-FFF2-40B4-BE49-F238E27FC236}">
                <a16:creationId xmlns:a16="http://schemas.microsoft.com/office/drawing/2014/main" id="{242CFF0A-8DA4-2F33-831D-ECD5A8CFEC95}"/>
              </a:ext>
            </a:extLst>
          </p:cNvPr>
          <p:cNvPicPr>
            <a:picLocks noChangeAspect="1"/>
          </p:cNvPicPr>
          <p:nvPr/>
        </p:nvPicPr>
        <p:blipFill>
          <a:blip r:embed="rId8"/>
          <a:stretch>
            <a:fillRect/>
          </a:stretch>
        </p:blipFill>
        <p:spPr>
          <a:xfrm>
            <a:off x="908727" y="1727732"/>
            <a:ext cx="10730743" cy="4292297"/>
          </a:xfrm>
          <a:prstGeom prst="rect">
            <a:avLst/>
          </a:prstGeom>
        </p:spPr>
      </p:pic>
      <p:sp>
        <p:nvSpPr>
          <p:cNvPr id="11" name="TextBox 10">
            <a:extLst>
              <a:ext uri="{FF2B5EF4-FFF2-40B4-BE49-F238E27FC236}">
                <a16:creationId xmlns:a16="http://schemas.microsoft.com/office/drawing/2014/main" id="{AD4CE3C8-8C44-4F59-C6CF-74B66864669E}"/>
              </a:ext>
            </a:extLst>
          </p:cNvPr>
          <p:cNvSpPr txBox="1"/>
          <p:nvPr/>
        </p:nvSpPr>
        <p:spPr>
          <a:xfrm>
            <a:off x="3407283" y="6157911"/>
            <a:ext cx="5377434" cy="492443"/>
          </a:xfrm>
          <a:prstGeom prst="rect">
            <a:avLst/>
          </a:prstGeom>
          <a:noFill/>
        </p:spPr>
        <p:txBody>
          <a:bodyPr wrap="none" rtlCol="0">
            <a:spAutoFit/>
          </a:bodyPr>
          <a:lstStyle/>
          <a:p>
            <a:r>
              <a:rPr lang="en-TR" sz="2600" b="1" dirty="0"/>
              <a:t>Trained end-to-end as a single system</a:t>
            </a:r>
          </a:p>
        </p:txBody>
      </p:sp>
    </p:spTree>
    <p:extLst>
      <p:ext uri="{BB962C8B-B14F-4D97-AF65-F5344CB8AC3E}">
        <p14:creationId xmlns:p14="http://schemas.microsoft.com/office/powerpoint/2010/main" val="25422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a:t>
            </a:r>
          </a:p>
          <a:p>
            <a:pPr algn="ctr"/>
            <a:r>
              <a:rPr lang="tr-TR" sz="2400" b="1" dirty="0">
                <a:solidFill>
                  <a:srgbClr val="8316B5"/>
                </a:solidFill>
                <a:ea typeface="Arial" charset="0"/>
                <a:cs typeface="Arial"/>
              </a:rPr>
              <a:t>Encoder – </a:t>
            </a:r>
            <a:r>
              <a:rPr lang="tr-TR" sz="2400" b="1" dirty="0" err="1">
                <a:solidFill>
                  <a:srgbClr val="8316B5"/>
                </a:solidFill>
                <a:ea typeface="Arial" charset="0"/>
                <a:cs typeface="Arial"/>
              </a:rPr>
              <a:t>Decoder</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12" name="Picture 11">
            <a:extLst>
              <a:ext uri="{FF2B5EF4-FFF2-40B4-BE49-F238E27FC236}">
                <a16:creationId xmlns:a16="http://schemas.microsoft.com/office/drawing/2014/main" id="{1A60D200-9452-31A9-19C5-FF0A42F8AC95}"/>
              </a:ext>
            </a:extLst>
          </p:cNvPr>
          <p:cNvPicPr>
            <a:picLocks noChangeAspect="1"/>
          </p:cNvPicPr>
          <p:nvPr/>
        </p:nvPicPr>
        <p:blipFill>
          <a:blip r:embed="rId3"/>
          <a:stretch>
            <a:fillRect/>
          </a:stretch>
        </p:blipFill>
        <p:spPr>
          <a:xfrm>
            <a:off x="1766061" y="2005416"/>
            <a:ext cx="7613119" cy="3687318"/>
          </a:xfrm>
          <a:prstGeom prst="rect">
            <a:avLst/>
          </a:prstGeom>
        </p:spPr>
      </p:pic>
    </p:spTree>
    <p:extLst>
      <p:ext uri="{BB962C8B-B14F-4D97-AF65-F5344CB8AC3E}">
        <p14:creationId xmlns:p14="http://schemas.microsoft.com/office/powerpoint/2010/main" val="474004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a:t>
            </a:r>
          </a:p>
        </p:txBody>
      </p:sp>
      <p:pic>
        <p:nvPicPr>
          <p:cNvPr id="3" name="Picture 2">
            <a:extLst>
              <a:ext uri="{FF2B5EF4-FFF2-40B4-BE49-F238E27FC236}">
                <a16:creationId xmlns:a16="http://schemas.microsoft.com/office/drawing/2014/main" id="{4E4887F8-A5C8-7F03-A20D-9C4DB54D1303}"/>
              </a:ext>
            </a:extLst>
          </p:cNvPr>
          <p:cNvPicPr>
            <a:picLocks noChangeAspect="1"/>
          </p:cNvPicPr>
          <p:nvPr/>
        </p:nvPicPr>
        <p:blipFill>
          <a:blip r:embed="rId3"/>
          <a:stretch>
            <a:fillRect/>
          </a:stretch>
        </p:blipFill>
        <p:spPr>
          <a:xfrm>
            <a:off x="744344" y="650090"/>
            <a:ext cx="10703312" cy="5557819"/>
          </a:xfrm>
          <a:prstGeom prst="rect">
            <a:avLst/>
          </a:prstGeom>
        </p:spPr>
      </p:pic>
    </p:spTree>
    <p:extLst>
      <p:ext uri="{BB962C8B-B14F-4D97-AF65-F5344CB8AC3E}">
        <p14:creationId xmlns:p14="http://schemas.microsoft.com/office/powerpoint/2010/main" val="60291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a:t>
            </a:r>
          </a:p>
        </p:txBody>
      </p:sp>
      <p:pic>
        <p:nvPicPr>
          <p:cNvPr id="7" name="Picture 6">
            <a:extLst>
              <a:ext uri="{FF2B5EF4-FFF2-40B4-BE49-F238E27FC236}">
                <a16:creationId xmlns:a16="http://schemas.microsoft.com/office/drawing/2014/main" id="{E0569B20-7D31-2169-C660-0766CFE8ABC3}"/>
              </a:ext>
            </a:extLst>
          </p:cNvPr>
          <p:cNvPicPr>
            <a:picLocks noChangeAspect="1"/>
          </p:cNvPicPr>
          <p:nvPr/>
        </p:nvPicPr>
        <p:blipFill>
          <a:blip r:embed="rId3"/>
          <a:stretch>
            <a:fillRect/>
          </a:stretch>
        </p:blipFill>
        <p:spPr>
          <a:xfrm>
            <a:off x="2479898" y="542353"/>
            <a:ext cx="7232204" cy="6193536"/>
          </a:xfrm>
          <a:prstGeom prst="rect">
            <a:avLst/>
          </a:prstGeom>
        </p:spPr>
      </p:pic>
    </p:spTree>
    <p:extLst>
      <p:ext uri="{BB962C8B-B14F-4D97-AF65-F5344CB8AC3E}">
        <p14:creationId xmlns:p14="http://schemas.microsoft.com/office/powerpoint/2010/main" val="2827583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3EF9411B-BD48-1131-8D5A-99A79F3A5BE6}"/>
              </a:ext>
            </a:extLst>
          </p:cNvPr>
          <p:cNvPicPr>
            <a:picLocks noChangeAspect="1"/>
          </p:cNvPicPr>
          <p:nvPr/>
        </p:nvPicPr>
        <p:blipFill>
          <a:blip r:embed="rId3"/>
          <a:stretch>
            <a:fillRect/>
          </a:stretch>
        </p:blipFill>
        <p:spPr>
          <a:xfrm>
            <a:off x="2209800" y="1892595"/>
            <a:ext cx="7772400" cy="3072809"/>
          </a:xfrm>
          <a:prstGeom prst="rect">
            <a:avLst/>
          </a:prstGeom>
        </p:spPr>
      </p:pic>
    </p:spTree>
    <p:extLst>
      <p:ext uri="{BB962C8B-B14F-4D97-AF65-F5344CB8AC3E}">
        <p14:creationId xmlns:p14="http://schemas.microsoft.com/office/powerpoint/2010/main" val="3464127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3CC616AD-4AC4-97A9-E149-907570D146AE}"/>
              </a:ext>
            </a:extLst>
          </p:cNvPr>
          <p:cNvPicPr>
            <a:picLocks noChangeAspect="1"/>
          </p:cNvPicPr>
          <p:nvPr/>
        </p:nvPicPr>
        <p:blipFill>
          <a:blip r:embed="rId3"/>
          <a:stretch>
            <a:fillRect/>
          </a:stretch>
        </p:blipFill>
        <p:spPr>
          <a:xfrm>
            <a:off x="2208276" y="862750"/>
            <a:ext cx="6678168" cy="2566250"/>
          </a:xfrm>
          <a:prstGeom prst="rect">
            <a:avLst/>
          </a:prstGeom>
        </p:spPr>
      </p:pic>
      <p:pic>
        <p:nvPicPr>
          <p:cNvPr id="4" name="Picture 3">
            <a:extLst>
              <a:ext uri="{FF2B5EF4-FFF2-40B4-BE49-F238E27FC236}">
                <a16:creationId xmlns:a16="http://schemas.microsoft.com/office/drawing/2014/main" id="{08CBB95C-F0FF-ECD5-93D9-B409B9DDADCD}"/>
              </a:ext>
            </a:extLst>
          </p:cNvPr>
          <p:cNvPicPr>
            <a:picLocks noChangeAspect="1"/>
          </p:cNvPicPr>
          <p:nvPr/>
        </p:nvPicPr>
        <p:blipFill>
          <a:blip r:embed="rId4"/>
          <a:stretch>
            <a:fillRect/>
          </a:stretch>
        </p:blipFill>
        <p:spPr>
          <a:xfrm>
            <a:off x="2208276" y="3749397"/>
            <a:ext cx="6678168" cy="2566250"/>
          </a:xfrm>
          <a:prstGeom prst="rect">
            <a:avLst/>
          </a:prstGeom>
        </p:spPr>
      </p:pic>
    </p:spTree>
    <p:extLst>
      <p:ext uri="{BB962C8B-B14F-4D97-AF65-F5344CB8AC3E}">
        <p14:creationId xmlns:p14="http://schemas.microsoft.com/office/powerpoint/2010/main" val="3038611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4" name="Picture 3">
            <a:extLst>
              <a:ext uri="{FF2B5EF4-FFF2-40B4-BE49-F238E27FC236}">
                <a16:creationId xmlns:a16="http://schemas.microsoft.com/office/drawing/2014/main" id="{A4DB26CC-8660-9D86-C4BB-1924DC02C674}"/>
              </a:ext>
            </a:extLst>
          </p:cNvPr>
          <p:cNvPicPr>
            <a:picLocks noChangeAspect="1"/>
          </p:cNvPicPr>
          <p:nvPr/>
        </p:nvPicPr>
        <p:blipFill>
          <a:blip r:embed="rId3"/>
          <a:stretch>
            <a:fillRect/>
          </a:stretch>
        </p:blipFill>
        <p:spPr>
          <a:xfrm>
            <a:off x="2209800" y="1935632"/>
            <a:ext cx="7772400" cy="2986736"/>
          </a:xfrm>
          <a:prstGeom prst="rect">
            <a:avLst/>
          </a:prstGeom>
        </p:spPr>
      </p:pic>
    </p:spTree>
    <p:extLst>
      <p:ext uri="{BB962C8B-B14F-4D97-AF65-F5344CB8AC3E}">
        <p14:creationId xmlns:p14="http://schemas.microsoft.com/office/powerpoint/2010/main" val="4198427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1200329"/>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Sequence-to-Sequence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r>
              <a:rPr lang="tr-TR" sz="2400" b="1" dirty="0">
                <a:solidFill>
                  <a:srgbClr val="8316B5"/>
                </a:solidFill>
                <a:ea typeface="Arial" charset="0"/>
                <a:cs typeface="Arial"/>
              </a:rPr>
              <a:t> </a:t>
            </a:r>
            <a:r>
              <a:rPr lang="tr-TR" sz="2400" b="1" dirty="0" err="1">
                <a:solidFill>
                  <a:srgbClr val="8316B5"/>
                </a:solidFill>
                <a:ea typeface="Arial" charset="0"/>
                <a:cs typeface="Arial"/>
              </a:rPr>
              <a:t>using</a:t>
            </a:r>
            <a:r>
              <a:rPr lang="tr-TR" sz="2400" b="1" dirty="0">
                <a:solidFill>
                  <a:srgbClr val="8316B5"/>
                </a:solidFill>
                <a:ea typeface="Arial" charset="0"/>
                <a:cs typeface="Arial"/>
              </a:rPr>
              <a:t> LSTM </a:t>
            </a:r>
            <a:r>
              <a:rPr lang="tr-TR" sz="2400" b="1" dirty="0" err="1">
                <a:solidFill>
                  <a:srgbClr val="8316B5"/>
                </a:solidFill>
                <a:ea typeface="Arial" charset="0"/>
                <a:cs typeface="Arial"/>
              </a:rPr>
              <a:t>for</a:t>
            </a:r>
            <a:r>
              <a:rPr lang="tr-TR" sz="2400" b="1" dirty="0">
                <a:solidFill>
                  <a:srgbClr val="8316B5"/>
                </a:solidFill>
                <a:ea typeface="Arial" charset="0"/>
                <a:cs typeface="Arial"/>
              </a:rPr>
              <a:t> Language </a:t>
            </a:r>
            <a:r>
              <a:rPr lang="tr-TR" sz="2400" b="1" dirty="0" err="1">
                <a:solidFill>
                  <a:srgbClr val="8316B5"/>
                </a:solidFill>
                <a:ea typeface="Arial" charset="0"/>
                <a:cs typeface="Arial"/>
              </a:rPr>
              <a:t>Translation</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38086" y="3227042"/>
            <a:ext cx="2315827" cy="492443"/>
          </a:xfrm>
          <a:prstGeom prst="rect">
            <a:avLst/>
          </a:prstGeom>
          <a:noFill/>
        </p:spPr>
        <p:txBody>
          <a:bodyPr wrap="none" rtlCol="0">
            <a:spAutoFit/>
          </a:bodyPr>
          <a:lstStyle/>
          <a:p>
            <a:r>
              <a:rPr lang="en-TR" sz="2600" b="1" dirty="0"/>
              <a:t>CODING TIME!!</a:t>
            </a:r>
          </a:p>
        </p:txBody>
      </p:sp>
      <p:sp>
        <p:nvSpPr>
          <p:cNvPr id="4" name="TextBox 3">
            <a:extLst>
              <a:ext uri="{FF2B5EF4-FFF2-40B4-BE49-F238E27FC236}">
                <a16:creationId xmlns:a16="http://schemas.microsoft.com/office/drawing/2014/main" id="{7E865690-31D3-4F35-3453-C1342B205F0C}"/>
              </a:ext>
            </a:extLst>
          </p:cNvPr>
          <p:cNvSpPr txBox="1"/>
          <p:nvPr/>
        </p:nvSpPr>
        <p:spPr>
          <a:xfrm>
            <a:off x="1437618" y="4211928"/>
            <a:ext cx="9301329" cy="1200329"/>
          </a:xfrm>
          <a:prstGeom prst="rect">
            <a:avLst/>
          </a:prstGeom>
          <a:noFill/>
        </p:spPr>
        <p:txBody>
          <a:bodyPr wrap="none" rtlCol="0">
            <a:spAutoFit/>
          </a:bodyPr>
          <a:lstStyle/>
          <a:p>
            <a:r>
              <a:rPr lang="en-US" b="0" i="0" dirty="0">
                <a:solidFill>
                  <a:srgbClr val="000000"/>
                </a:solidFill>
                <a:effectLst/>
                <a:latin typeface="Inter"/>
                <a:hlinkClick r:id="rId3"/>
              </a:rPr>
              <a:t>https://www.kaggle.com/code/kemalcankara/seq2seq-modeling-language-translation-lstm</a:t>
            </a:r>
            <a:r>
              <a:rPr lang="en-US" b="0" i="0" dirty="0">
                <a:solidFill>
                  <a:srgbClr val="000000"/>
                </a:solidFill>
                <a:effectLst/>
                <a:latin typeface="Inter"/>
              </a:rPr>
              <a:t> </a:t>
            </a:r>
          </a:p>
          <a:p>
            <a:endParaRPr lang="en-US" dirty="0"/>
          </a:p>
          <a:p>
            <a:r>
              <a:rPr lang="en-US" dirty="0">
                <a:hlinkClick r:id="rId4"/>
              </a:rPr>
              <a:t>https://blog.keras.io/a-ten-minute-introduction-to-sequence-to-sequence-learning-in-keras.html</a:t>
            </a:r>
            <a:r>
              <a:rPr lang="en-US" dirty="0"/>
              <a:t> </a:t>
            </a:r>
          </a:p>
          <a:p>
            <a:endParaRPr lang="en-US" dirty="0"/>
          </a:p>
        </p:txBody>
      </p:sp>
    </p:spTree>
    <p:extLst>
      <p:ext uri="{BB962C8B-B14F-4D97-AF65-F5344CB8AC3E}">
        <p14:creationId xmlns:p14="http://schemas.microsoft.com/office/powerpoint/2010/main" val="1124942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The</a:t>
            </a:r>
            <a:r>
              <a:rPr lang="tr-TR" sz="2400" b="1" dirty="0">
                <a:solidFill>
                  <a:srgbClr val="8316B5"/>
                </a:solidFill>
                <a:ea typeface="Arial" charset="0"/>
                <a:cs typeface="Arial"/>
              </a:rPr>
              <a:t> Information </a:t>
            </a:r>
            <a:r>
              <a:rPr lang="tr-TR" sz="2400" b="1" dirty="0" err="1">
                <a:solidFill>
                  <a:srgbClr val="8316B5"/>
                </a:solidFill>
                <a:ea typeface="Arial" charset="0"/>
                <a:cs typeface="Arial"/>
              </a:rPr>
              <a:t>Bottleneck</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99D4CD11-22B7-C110-32F6-243BE7403A54}"/>
              </a:ext>
            </a:extLst>
          </p:cNvPr>
          <p:cNvPicPr>
            <a:picLocks noChangeAspect="1"/>
          </p:cNvPicPr>
          <p:nvPr/>
        </p:nvPicPr>
        <p:blipFill>
          <a:blip r:embed="rId3"/>
          <a:stretch>
            <a:fillRect/>
          </a:stretch>
        </p:blipFill>
        <p:spPr>
          <a:xfrm>
            <a:off x="1027845" y="1250950"/>
            <a:ext cx="10136310" cy="4356100"/>
          </a:xfrm>
          <a:prstGeom prst="rect">
            <a:avLst/>
          </a:prstGeom>
        </p:spPr>
      </p:pic>
    </p:spTree>
    <p:extLst>
      <p:ext uri="{BB962C8B-B14F-4D97-AF65-F5344CB8AC3E}">
        <p14:creationId xmlns:p14="http://schemas.microsoft.com/office/powerpoint/2010/main" val="2629933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 - </a:t>
            </a:r>
            <a:r>
              <a:rPr lang="tr-TR" sz="2400" b="1" dirty="0" err="1">
                <a:solidFill>
                  <a:srgbClr val="8316B5"/>
                </a:solidFill>
                <a:ea typeface="Arial" charset="0"/>
                <a:cs typeface="Arial"/>
              </a:rPr>
              <a:t>Problems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2363404" cy="1477328"/>
          </a:xfrm>
          <a:prstGeom prst="rect">
            <a:avLst/>
          </a:prstGeom>
          <a:noFill/>
        </p:spPr>
        <p:txBody>
          <a:bodyPr wrap="none" rtlCol="0">
            <a:spAutoFit/>
          </a:bodyPr>
          <a:lstStyle/>
          <a:p>
            <a:r>
              <a:rPr lang="en-TR" dirty="0"/>
              <a:t>1- Takes long time train</a:t>
            </a:r>
          </a:p>
          <a:p>
            <a:endParaRPr lang="en-TR" dirty="0"/>
          </a:p>
          <a:p>
            <a:r>
              <a:rPr lang="en-TR" dirty="0"/>
              <a:t>2-  cannot parallelized</a:t>
            </a:r>
          </a:p>
          <a:p>
            <a:endParaRPr lang="en-TR" dirty="0"/>
          </a:p>
          <a:p>
            <a:r>
              <a:rPr lang="en-TR" dirty="0"/>
              <a:t>3- Cannot remember</a:t>
            </a:r>
          </a:p>
        </p:txBody>
      </p:sp>
    </p:spTree>
    <p:extLst>
      <p:ext uri="{BB962C8B-B14F-4D97-AF65-F5344CB8AC3E}">
        <p14:creationId xmlns:p14="http://schemas.microsoft.com/office/powerpoint/2010/main" val="2439060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1" i="0" dirty="0">
                <a:solidFill>
                  <a:srgbClr val="0F0F0F"/>
                </a:solidFill>
                <a:effectLst/>
                <a:latin typeface="YouTube Sans"/>
              </a:rPr>
              <a:t>Transfer learning and Transformer models (ML Tech Talks) - </a:t>
            </a:r>
            <a:r>
              <a:rPr lang="en-US" sz="1050" b="1" i="0" dirty="0" err="1">
                <a:solidFill>
                  <a:srgbClr val="0F0F0F"/>
                </a:solidFill>
                <a:effectLst/>
                <a:latin typeface="YouTube Sans"/>
              </a:rPr>
              <a:t>Tensorflow</a:t>
            </a:r>
            <a:r>
              <a:rPr lang="en-US" sz="1050" dirty="0"/>
              <a: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5E0FD2A5-5A93-C13B-7A47-D46B2A92F360}"/>
              </a:ext>
            </a:extLst>
          </p:cNvPr>
          <p:cNvPicPr>
            <a:picLocks noChangeAspect="1"/>
          </p:cNvPicPr>
          <p:nvPr/>
        </p:nvPicPr>
        <p:blipFill>
          <a:blip r:embed="rId3"/>
          <a:stretch>
            <a:fillRect/>
          </a:stretch>
        </p:blipFill>
        <p:spPr>
          <a:xfrm>
            <a:off x="1645920" y="886701"/>
            <a:ext cx="9365742" cy="5175365"/>
          </a:xfrm>
          <a:prstGeom prst="rect">
            <a:avLst/>
          </a:prstGeom>
        </p:spPr>
      </p:pic>
    </p:spTree>
    <p:extLst>
      <p:ext uri="{BB962C8B-B14F-4D97-AF65-F5344CB8AC3E}">
        <p14:creationId xmlns:p14="http://schemas.microsoft.com/office/powerpoint/2010/main" val="1582000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2050" name="Picture 2" descr="Transformers, Explained: Understand the Model Behind GPT-3, BERT, and T5">
            <a:extLst>
              <a:ext uri="{FF2B5EF4-FFF2-40B4-BE49-F238E27FC236}">
                <a16:creationId xmlns:a16="http://schemas.microsoft.com/office/drawing/2014/main" id="{9C202BFC-6908-3A26-C956-CA829CA72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489" y="1835150"/>
            <a:ext cx="5667022"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11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EE3B8242-1DA8-752D-2BD9-A01C6EBB4ADB}"/>
              </a:ext>
            </a:extLst>
          </p:cNvPr>
          <p:cNvPicPr>
            <a:picLocks noChangeAspect="1"/>
          </p:cNvPicPr>
          <p:nvPr/>
        </p:nvPicPr>
        <p:blipFill>
          <a:blip r:embed="rId3"/>
          <a:stretch>
            <a:fillRect/>
          </a:stretch>
        </p:blipFill>
        <p:spPr>
          <a:xfrm>
            <a:off x="1656969" y="1628605"/>
            <a:ext cx="8878062" cy="3600790"/>
          </a:xfrm>
          <a:prstGeom prst="rect">
            <a:avLst/>
          </a:prstGeom>
        </p:spPr>
      </p:pic>
    </p:spTree>
    <p:extLst>
      <p:ext uri="{BB962C8B-B14F-4D97-AF65-F5344CB8AC3E}">
        <p14:creationId xmlns:p14="http://schemas.microsoft.com/office/powerpoint/2010/main" val="428263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a:p>
            <a:pPr algn="ctr"/>
            <a:r>
              <a:rPr lang="tr-TR" sz="2400" b="1" dirty="0" err="1">
                <a:solidFill>
                  <a:srgbClr val="8316B5"/>
                </a:solidFill>
                <a:ea typeface="Arial" charset="0"/>
                <a:cs typeface="Arial"/>
              </a:rPr>
              <a:t>Subword</a:t>
            </a:r>
            <a:r>
              <a:rPr lang="tr-TR" sz="2400" b="1" dirty="0">
                <a:solidFill>
                  <a:srgbClr val="8316B5"/>
                </a:solidFill>
                <a:ea typeface="Arial" charset="0"/>
                <a:cs typeface="Arial"/>
              </a:rPr>
              <a:t> </a:t>
            </a:r>
            <a:r>
              <a:rPr lang="tr-TR" sz="2400" b="1" dirty="0" err="1">
                <a:solidFill>
                  <a:srgbClr val="8316B5"/>
                </a:solidFill>
                <a:ea typeface="Arial" charset="0"/>
                <a:cs typeface="Arial"/>
              </a:rPr>
              <a:t>Tokenization</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7" name="Picture 6">
            <a:extLst>
              <a:ext uri="{FF2B5EF4-FFF2-40B4-BE49-F238E27FC236}">
                <a16:creationId xmlns:a16="http://schemas.microsoft.com/office/drawing/2014/main" id="{DB7A4190-206A-B2E0-7EDC-2C360103EA05}"/>
              </a:ext>
            </a:extLst>
          </p:cNvPr>
          <p:cNvPicPr>
            <a:picLocks noChangeAspect="1"/>
          </p:cNvPicPr>
          <p:nvPr/>
        </p:nvPicPr>
        <p:blipFill>
          <a:blip r:embed="rId3"/>
          <a:stretch>
            <a:fillRect/>
          </a:stretch>
        </p:blipFill>
        <p:spPr>
          <a:xfrm>
            <a:off x="1638835" y="1407110"/>
            <a:ext cx="4940300" cy="1397000"/>
          </a:xfrm>
          <a:prstGeom prst="rect">
            <a:avLst/>
          </a:prstGeom>
        </p:spPr>
      </p:pic>
      <p:pic>
        <p:nvPicPr>
          <p:cNvPr id="8" name="Picture 7">
            <a:extLst>
              <a:ext uri="{FF2B5EF4-FFF2-40B4-BE49-F238E27FC236}">
                <a16:creationId xmlns:a16="http://schemas.microsoft.com/office/drawing/2014/main" id="{B6124BDF-D4A0-AEBF-B50D-C7C1262E5738}"/>
              </a:ext>
            </a:extLst>
          </p:cNvPr>
          <p:cNvPicPr>
            <a:picLocks noChangeAspect="1"/>
          </p:cNvPicPr>
          <p:nvPr/>
        </p:nvPicPr>
        <p:blipFill>
          <a:blip r:embed="rId4"/>
          <a:stretch>
            <a:fillRect/>
          </a:stretch>
        </p:blipFill>
        <p:spPr>
          <a:xfrm>
            <a:off x="949198" y="3058078"/>
            <a:ext cx="5880100" cy="2374900"/>
          </a:xfrm>
          <a:prstGeom prst="rect">
            <a:avLst/>
          </a:prstGeom>
        </p:spPr>
      </p:pic>
      <p:sp>
        <p:nvSpPr>
          <p:cNvPr id="9" name="TextBox 8">
            <a:extLst>
              <a:ext uri="{FF2B5EF4-FFF2-40B4-BE49-F238E27FC236}">
                <a16:creationId xmlns:a16="http://schemas.microsoft.com/office/drawing/2014/main" id="{E944AC36-7A62-F3B1-5638-5F37B1D4FF79}"/>
              </a:ext>
            </a:extLst>
          </p:cNvPr>
          <p:cNvSpPr txBox="1"/>
          <p:nvPr/>
        </p:nvSpPr>
        <p:spPr>
          <a:xfrm>
            <a:off x="1316090" y="5792843"/>
            <a:ext cx="3163943" cy="369332"/>
          </a:xfrm>
          <a:prstGeom prst="rect">
            <a:avLst/>
          </a:prstGeom>
          <a:noFill/>
        </p:spPr>
        <p:txBody>
          <a:bodyPr wrap="none" rtlCol="0">
            <a:spAutoFit/>
          </a:bodyPr>
          <a:lstStyle/>
          <a:p>
            <a:r>
              <a:rPr lang="en-US" dirty="0"/>
              <a:t>Tokens: ["</a:t>
            </a:r>
            <a:r>
              <a:rPr lang="en-US" dirty="0" err="1"/>
              <a:t>mer</a:t>
            </a:r>
            <a:r>
              <a:rPr lang="en-US" dirty="0"/>
              <a:t>", "##</a:t>
            </a:r>
            <a:r>
              <a:rPr lang="en-US" dirty="0" err="1"/>
              <a:t>hab</a:t>
            </a:r>
            <a:r>
              <a:rPr lang="en-US" dirty="0"/>
              <a:t>", "##a"]</a:t>
            </a:r>
            <a:endParaRPr lang="en-TR" dirty="0"/>
          </a:p>
        </p:txBody>
      </p:sp>
      <p:sp>
        <p:nvSpPr>
          <p:cNvPr id="11" name="TextBox 10">
            <a:extLst>
              <a:ext uri="{FF2B5EF4-FFF2-40B4-BE49-F238E27FC236}">
                <a16:creationId xmlns:a16="http://schemas.microsoft.com/office/drawing/2014/main" id="{28EBB698-9EA2-D23A-0158-A56B1AD0EFE3}"/>
              </a:ext>
            </a:extLst>
          </p:cNvPr>
          <p:cNvSpPr txBox="1"/>
          <p:nvPr/>
        </p:nvSpPr>
        <p:spPr>
          <a:xfrm>
            <a:off x="5671432" y="5788788"/>
            <a:ext cx="1502719" cy="369332"/>
          </a:xfrm>
          <a:prstGeom prst="rect">
            <a:avLst/>
          </a:prstGeom>
          <a:noFill/>
        </p:spPr>
        <p:txBody>
          <a:bodyPr wrap="none" rtlCol="0">
            <a:spAutoFit/>
          </a:bodyPr>
          <a:lstStyle/>
          <a:p>
            <a:r>
              <a:rPr lang="en-US" b="0" i="0" dirty="0">
                <a:effectLst/>
                <a:latin typeface="Söhne"/>
              </a:rPr>
              <a:t>["ki", "##tap"]</a:t>
            </a:r>
            <a:endParaRPr lang="en-TR" dirty="0"/>
          </a:p>
        </p:txBody>
      </p:sp>
      <p:sp>
        <p:nvSpPr>
          <p:cNvPr id="12" name="TextBox 11">
            <a:extLst>
              <a:ext uri="{FF2B5EF4-FFF2-40B4-BE49-F238E27FC236}">
                <a16:creationId xmlns:a16="http://schemas.microsoft.com/office/drawing/2014/main" id="{1208D889-295D-48B6-EC2D-97082648D5F0}"/>
              </a:ext>
            </a:extLst>
          </p:cNvPr>
          <p:cNvSpPr txBox="1"/>
          <p:nvPr/>
        </p:nvSpPr>
        <p:spPr>
          <a:xfrm>
            <a:off x="8365550" y="5788788"/>
            <a:ext cx="730136" cy="369332"/>
          </a:xfrm>
          <a:prstGeom prst="rect">
            <a:avLst/>
          </a:prstGeom>
          <a:noFill/>
        </p:spPr>
        <p:txBody>
          <a:bodyPr wrap="none" rtlCol="0">
            <a:spAutoFit/>
          </a:bodyPr>
          <a:lstStyle/>
          <a:p>
            <a:r>
              <a:rPr lang="en-US" dirty="0"/>
              <a:t>["</a:t>
            </a:r>
            <a:r>
              <a:rPr lang="en-US" dirty="0" err="1"/>
              <a:t>ev</a:t>
            </a:r>
            <a:r>
              <a:rPr lang="en-US" dirty="0"/>
              <a:t>"]</a:t>
            </a:r>
            <a:endParaRPr lang="en-TR" dirty="0"/>
          </a:p>
        </p:txBody>
      </p:sp>
      <p:pic>
        <p:nvPicPr>
          <p:cNvPr id="13" name="Picture 12">
            <a:extLst>
              <a:ext uri="{FF2B5EF4-FFF2-40B4-BE49-F238E27FC236}">
                <a16:creationId xmlns:a16="http://schemas.microsoft.com/office/drawing/2014/main" id="{6C085E12-DB5A-E0E8-B686-1E10DB7A3574}"/>
              </a:ext>
            </a:extLst>
          </p:cNvPr>
          <p:cNvPicPr>
            <a:picLocks noChangeAspect="1"/>
          </p:cNvPicPr>
          <p:nvPr/>
        </p:nvPicPr>
        <p:blipFill>
          <a:blip r:embed="rId5"/>
          <a:stretch>
            <a:fillRect/>
          </a:stretch>
        </p:blipFill>
        <p:spPr>
          <a:xfrm>
            <a:off x="7174151" y="2325932"/>
            <a:ext cx="4927600" cy="1676400"/>
          </a:xfrm>
          <a:prstGeom prst="rect">
            <a:avLst/>
          </a:prstGeom>
        </p:spPr>
      </p:pic>
    </p:spTree>
    <p:extLst>
      <p:ext uri="{BB962C8B-B14F-4D97-AF65-F5344CB8AC3E}">
        <p14:creationId xmlns:p14="http://schemas.microsoft.com/office/powerpoint/2010/main" val="3068132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Screen Recording 2023-12-13 at 00.13.11.mov">
            <a:hlinkClick r:id="" action="ppaction://media"/>
            <a:extLst>
              <a:ext uri="{FF2B5EF4-FFF2-40B4-BE49-F238E27FC236}">
                <a16:creationId xmlns:a16="http://schemas.microsoft.com/office/drawing/2014/main" id="{F7CFFBD8-ADC4-BE55-4A3E-B5A96A30ED4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01688"/>
            <a:ext cx="12192000" cy="5254625"/>
          </a:xfrm>
          <a:prstGeom prst="rect">
            <a:avLst/>
          </a:prstGeom>
        </p:spPr>
      </p:pic>
    </p:spTree>
    <p:extLst>
      <p:ext uri="{BB962C8B-B14F-4D97-AF65-F5344CB8AC3E}">
        <p14:creationId xmlns:p14="http://schemas.microsoft.com/office/powerpoint/2010/main" val="24168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2" descr="Diagram of a Transformer">
            <a:extLst>
              <a:ext uri="{FF2B5EF4-FFF2-40B4-BE49-F238E27FC236}">
                <a16:creationId xmlns:a16="http://schemas.microsoft.com/office/drawing/2014/main" id="{C761881D-7E5B-26B5-1A70-30046E96DF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24"/>
          <a:stretch/>
        </p:blipFill>
        <p:spPr bwMode="auto">
          <a:xfrm>
            <a:off x="2781300" y="811770"/>
            <a:ext cx="4326969" cy="55692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AA5AD1-8FDF-0A0A-5F19-AE677672355A}"/>
              </a:ext>
            </a:extLst>
          </p:cNvPr>
          <p:cNvSpPr txBox="1"/>
          <p:nvPr/>
        </p:nvSpPr>
        <p:spPr>
          <a:xfrm>
            <a:off x="8136969" y="1997839"/>
            <a:ext cx="2585964" cy="1754326"/>
          </a:xfrm>
          <a:prstGeom prst="rect">
            <a:avLst/>
          </a:prstGeom>
          <a:noFill/>
        </p:spPr>
        <p:txBody>
          <a:bodyPr wrap="none" rtlCol="0">
            <a:spAutoFit/>
          </a:bodyPr>
          <a:lstStyle/>
          <a:p>
            <a:pPr algn="l">
              <a:buFont typeface="+mj-lt"/>
              <a:buAutoNum type="arabicPeriod"/>
            </a:pPr>
            <a:r>
              <a:rPr lang="en-US" b="0" i="0" dirty="0">
                <a:solidFill>
                  <a:srgbClr val="212121"/>
                </a:solidFill>
                <a:effectLst/>
                <a:latin typeface="Open Sans" panose="020B0606030504020204" pitchFamily="34" charset="0"/>
              </a:rPr>
              <a:t>Positional Encodings</a:t>
            </a:r>
          </a:p>
          <a:p>
            <a:pPr algn="l">
              <a:buFont typeface="+mj-lt"/>
              <a:buAutoNum type="arabicPeriod"/>
            </a:pPr>
            <a:endParaRPr lang="en-US" b="0" i="0" dirty="0">
              <a:solidFill>
                <a:srgbClr val="212121"/>
              </a:solidFill>
              <a:effectLst/>
              <a:latin typeface="Open Sans" panose="020B0606030504020204" pitchFamily="34" charset="0"/>
            </a:endParaRPr>
          </a:p>
          <a:p>
            <a:pPr algn="l">
              <a:buFont typeface="+mj-lt"/>
              <a:buAutoNum type="arabicPeriod"/>
            </a:pPr>
            <a:r>
              <a:rPr lang="en-US" b="0" i="0" dirty="0">
                <a:solidFill>
                  <a:srgbClr val="212121"/>
                </a:solidFill>
                <a:effectLst/>
                <a:latin typeface="Open Sans" panose="020B0606030504020204" pitchFamily="34" charset="0"/>
              </a:rPr>
              <a:t>Attention</a:t>
            </a:r>
          </a:p>
          <a:p>
            <a:pPr algn="l">
              <a:buFont typeface="+mj-lt"/>
              <a:buAutoNum type="arabicPeriod"/>
            </a:pPr>
            <a:endParaRPr lang="en-US" b="0" i="0" dirty="0">
              <a:solidFill>
                <a:srgbClr val="212121"/>
              </a:solidFill>
              <a:effectLst/>
              <a:latin typeface="Open Sans" panose="020B0606030504020204" pitchFamily="34" charset="0"/>
            </a:endParaRPr>
          </a:p>
          <a:p>
            <a:pPr algn="l">
              <a:buFont typeface="+mj-lt"/>
              <a:buAutoNum type="arabicPeriod"/>
            </a:pPr>
            <a:r>
              <a:rPr lang="en-US" b="0" i="0" dirty="0">
                <a:solidFill>
                  <a:srgbClr val="212121"/>
                </a:solidFill>
                <a:effectLst/>
                <a:latin typeface="Open Sans" panose="020B0606030504020204" pitchFamily="34" charset="0"/>
              </a:rPr>
              <a:t>Self-Attention</a:t>
            </a:r>
          </a:p>
          <a:p>
            <a:endParaRPr lang="en-TR" dirty="0"/>
          </a:p>
        </p:txBody>
      </p:sp>
    </p:spTree>
    <p:extLst>
      <p:ext uri="{BB962C8B-B14F-4D97-AF65-F5344CB8AC3E}">
        <p14:creationId xmlns:p14="http://schemas.microsoft.com/office/powerpoint/2010/main" val="2221082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9" name="Picture 8">
            <a:extLst>
              <a:ext uri="{FF2B5EF4-FFF2-40B4-BE49-F238E27FC236}">
                <a16:creationId xmlns:a16="http://schemas.microsoft.com/office/drawing/2014/main" id="{BE1B413C-1F8E-C011-D62E-F982B212F876}"/>
              </a:ext>
            </a:extLst>
          </p:cNvPr>
          <p:cNvPicPr>
            <a:picLocks noChangeAspect="1"/>
          </p:cNvPicPr>
          <p:nvPr/>
        </p:nvPicPr>
        <p:blipFill>
          <a:blip r:embed="rId3"/>
          <a:stretch>
            <a:fillRect/>
          </a:stretch>
        </p:blipFill>
        <p:spPr>
          <a:xfrm>
            <a:off x="3092450" y="1067506"/>
            <a:ext cx="6007100" cy="2324100"/>
          </a:xfrm>
          <a:prstGeom prst="rect">
            <a:avLst/>
          </a:prstGeom>
        </p:spPr>
      </p:pic>
      <p:pic>
        <p:nvPicPr>
          <p:cNvPr id="11" name="Picture 10">
            <a:extLst>
              <a:ext uri="{FF2B5EF4-FFF2-40B4-BE49-F238E27FC236}">
                <a16:creationId xmlns:a16="http://schemas.microsoft.com/office/drawing/2014/main" id="{523FAB10-BDFE-F7B7-A715-E04645F0A514}"/>
              </a:ext>
            </a:extLst>
          </p:cNvPr>
          <p:cNvPicPr>
            <a:picLocks noChangeAspect="1"/>
          </p:cNvPicPr>
          <p:nvPr/>
        </p:nvPicPr>
        <p:blipFill>
          <a:blip r:embed="rId4"/>
          <a:stretch>
            <a:fillRect/>
          </a:stretch>
        </p:blipFill>
        <p:spPr>
          <a:xfrm>
            <a:off x="3391928" y="3801143"/>
            <a:ext cx="5707621" cy="2849169"/>
          </a:xfrm>
          <a:prstGeom prst="rect">
            <a:avLst/>
          </a:prstGeom>
        </p:spPr>
      </p:pic>
    </p:spTree>
    <p:extLst>
      <p:ext uri="{BB962C8B-B14F-4D97-AF65-F5344CB8AC3E}">
        <p14:creationId xmlns:p14="http://schemas.microsoft.com/office/powerpoint/2010/main" val="215844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6" name="Picture 5">
            <a:extLst>
              <a:ext uri="{FF2B5EF4-FFF2-40B4-BE49-F238E27FC236}">
                <a16:creationId xmlns:a16="http://schemas.microsoft.com/office/drawing/2014/main" id="{DBF6E465-3469-564D-CDFC-A016CC44B67B}"/>
              </a:ext>
            </a:extLst>
          </p:cNvPr>
          <p:cNvPicPr>
            <a:picLocks noChangeAspect="1"/>
          </p:cNvPicPr>
          <p:nvPr/>
        </p:nvPicPr>
        <p:blipFill>
          <a:blip r:embed="rId3"/>
          <a:stretch>
            <a:fillRect/>
          </a:stretch>
        </p:blipFill>
        <p:spPr>
          <a:xfrm>
            <a:off x="2412305" y="1363929"/>
            <a:ext cx="6894158" cy="1543253"/>
          </a:xfrm>
          <a:prstGeom prst="rect">
            <a:avLst/>
          </a:prstGeom>
        </p:spPr>
      </p:pic>
      <p:sp>
        <p:nvSpPr>
          <p:cNvPr id="7" name="TextBox 6">
            <a:extLst>
              <a:ext uri="{FF2B5EF4-FFF2-40B4-BE49-F238E27FC236}">
                <a16:creationId xmlns:a16="http://schemas.microsoft.com/office/drawing/2014/main" id="{7CADE3D3-2B93-394D-7196-9FA19EEE5A36}"/>
              </a:ext>
            </a:extLst>
          </p:cNvPr>
          <p:cNvSpPr txBox="1"/>
          <p:nvPr/>
        </p:nvSpPr>
        <p:spPr>
          <a:xfrm>
            <a:off x="241693" y="2135555"/>
            <a:ext cx="1945917" cy="430887"/>
          </a:xfrm>
          <a:prstGeom prst="rect">
            <a:avLst/>
          </a:prstGeom>
          <a:noFill/>
        </p:spPr>
        <p:txBody>
          <a:bodyPr wrap="none" rtlCol="0">
            <a:spAutoFit/>
          </a:bodyPr>
          <a:lstStyle/>
          <a:p>
            <a:r>
              <a:rPr lang="en-TR" sz="2200" b="1" dirty="0"/>
              <a:t>Self - Attention</a:t>
            </a:r>
          </a:p>
        </p:txBody>
      </p:sp>
      <p:pic>
        <p:nvPicPr>
          <p:cNvPr id="8" name="Picture 7">
            <a:extLst>
              <a:ext uri="{FF2B5EF4-FFF2-40B4-BE49-F238E27FC236}">
                <a16:creationId xmlns:a16="http://schemas.microsoft.com/office/drawing/2014/main" id="{C4EA09B5-0345-EF3A-82F5-78E5FEE8496B}"/>
              </a:ext>
            </a:extLst>
          </p:cNvPr>
          <p:cNvPicPr>
            <a:picLocks noChangeAspect="1"/>
          </p:cNvPicPr>
          <p:nvPr/>
        </p:nvPicPr>
        <p:blipFill>
          <a:blip r:embed="rId4"/>
          <a:stretch>
            <a:fillRect/>
          </a:stretch>
        </p:blipFill>
        <p:spPr>
          <a:xfrm>
            <a:off x="1340104" y="4037977"/>
            <a:ext cx="9323820" cy="1543253"/>
          </a:xfrm>
          <a:prstGeom prst="rect">
            <a:avLst/>
          </a:prstGeom>
        </p:spPr>
      </p:pic>
    </p:spTree>
    <p:extLst>
      <p:ext uri="{BB962C8B-B14F-4D97-AF65-F5344CB8AC3E}">
        <p14:creationId xmlns:p14="http://schemas.microsoft.com/office/powerpoint/2010/main" val="2190086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93654041-D602-38EC-0A07-C6128D333418}"/>
              </a:ext>
            </a:extLst>
          </p:cNvPr>
          <p:cNvPicPr>
            <a:picLocks noChangeAspect="1"/>
          </p:cNvPicPr>
          <p:nvPr/>
        </p:nvPicPr>
        <p:blipFill>
          <a:blip r:embed="rId3"/>
          <a:stretch>
            <a:fillRect/>
          </a:stretch>
        </p:blipFill>
        <p:spPr>
          <a:xfrm>
            <a:off x="2311400" y="1397000"/>
            <a:ext cx="7569200" cy="4064000"/>
          </a:xfrm>
          <a:prstGeom prst="rect">
            <a:avLst/>
          </a:prstGeom>
        </p:spPr>
      </p:pic>
    </p:spTree>
    <p:extLst>
      <p:ext uri="{BB962C8B-B14F-4D97-AF65-F5344CB8AC3E}">
        <p14:creationId xmlns:p14="http://schemas.microsoft.com/office/powerpoint/2010/main" val="513606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96F5B770-22BF-21C6-4DCA-D94872CA820B}"/>
              </a:ext>
            </a:extLst>
          </p:cNvPr>
          <p:cNvPicPr>
            <a:picLocks noChangeAspect="1"/>
          </p:cNvPicPr>
          <p:nvPr/>
        </p:nvPicPr>
        <p:blipFill>
          <a:blip r:embed="rId3"/>
          <a:stretch>
            <a:fillRect/>
          </a:stretch>
        </p:blipFill>
        <p:spPr>
          <a:xfrm>
            <a:off x="2311400" y="1397000"/>
            <a:ext cx="7569200" cy="4064000"/>
          </a:xfrm>
          <a:prstGeom prst="rect">
            <a:avLst/>
          </a:prstGeom>
        </p:spPr>
      </p:pic>
    </p:spTree>
    <p:extLst>
      <p:ext uri="{BB962C8B-B14F-4D97-AF65-F5344CB8AC3E}">
        <p14:creationId xmlns:p14="http://schemas.microsoft.com/office/powerpoint/2010/main" val="3374324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861F35B1-643D-2BD6-E899-3D1501F6EF8D}"/>
              </a:ext>
            </a:extLst>
          </p:cNvPr>
          <p:cNvPicPr>
            <a:picLocks noChangeAspect="1"/>
          </p:cNvPicPr>
          <p:nvPr/>
        </p:nvPicPr>
        <p:blipFill>
          <a:blip r:embed="rId3"/>
          <a:stretch>
            <a:fillRect/>
          </a:stretch>
        </p:blipFill>
        <p:spPr>
          <a:xfrm>
            <a:off x="2311400" y="1397000"/>
            <a:ext cx="7569200" cy="4064000"/>
          </a:xfrm>
          <a:prstGeom prst="rect">
            <a:avLst/>
          </a:prstGeom>
        </p:spPr>
      </p:pic>
    </p:spTree>
    <p:extLst>
      <p:ext uri="{BB962C8B-B14F-4D97-AF65-F5344CB8AC3E}">
        <p14:creationId xmlns:p14="http://schemas.microsoft.com/office/powerpoint/2010/main" val="11260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98430EF1-C102-952A-19F4-82488CA41F3C}"/>
              </a:ext>
            </a:extLst>
          </p:cNvPr>
          <p:cNvPicPr>
            <a:picLocks noChangeAspect="1"/>
          </p:cNvPicPr>
          <p:nvPr/>
        </p:nvPicPr>
        <p:blipFill rotWithShape="1">
          <a:blip r:embed="rId3"/>
          <a:srcRect r="21320"/>
          <a:stretch/>
        </p:blipFill>
        <p:spPr>
          <a:xfrm>
            <a:off x="5528450" y="1365504"/>
            <a:ext cx="5211650" cy="3660242"/>
          </a:xfrm>
          <a:prstGeom prst="rect">
            <a:avLst/>
          </a:prstGeom>
        </p:spPr>
      </p:pic>
      <p:sp>
        <p:nvSpPr>
          <p:cNvPr id="6" name="TextBox 5">
            <a:extLst>
              <a:ext uri="{FF2B5EF4-FFF2-40B4-BE49-F238E27FC236}">
                <a16:creationId xmlns:a16="http://schemas.microsoft.com/office/drawing/2014/main" id="{56D8C8DF-3FC0-C260-E18C-B70070C60B26}"/>
              </a:ext>
            </a:extLst>
          </p:cNvPr>
          <p:cNvSpPr txBox="1"/>
          <p:nvPr/>
        </p:nvSpPr>
        <p:spPr>
          <a:xfrm>
            <a:off x="1024128" y="1365504"/>
            <a:ext cx="1747273" cy="492443"/>
          </a:xfrm>
          <a:prstGeom prst="rect">
            <a:avLst/>
          </a:prstGeom>
          <a:noFill/>
        </p:spPr>
        <p:txBody>
          <a:bodyPr wrap="none" rtlCol="0">
            <a:spAutoFit/>
          </a:bodyPr>
          <a:lstStyle/>
          <a:p>
            <a:r>
              <a:rPr lang="en-TR" sz="2600" dirty="0">
                <a:solidFill>
                  <a:srgbClr val="F09C3D"/>
                </a:solidFill>
              </a:rPr>
              <a:t>Advantages</a:t>
            </a:r>
          </a:p>
        </p:txBody>
      </p:sp>
      <p:sp>
        <p:nvSpPr>
          <p:cNvPr id="11" name="TextBox 10">
            <a:extLst>
              <a:ext uri="{FF2B5EF4-FFF2-40B4-BE49-F238E27FC236}">
                <a16:creationId xmlns:a16="http://schemas.microsoft.com/office/drawing/2014/main" id="{1A1A6FF1-680A-9C3A-A0C5-F6732D2665FA}"/>
              </a:ext>
            </a:extLst>
          </p:cNvPr>
          <p:cNvSpPr txBox="1"/>
          <p:nvPr/>
        </p:nvSpPr>
        <p:spPr>
          <a:xfrm>
            <a:off x="963168" y="2218944"/>
            <a:ext cx="3621441" cy="923330"/>
          </a:xfrm>
          <a:prstGeom prst="rect">
            <a:avLst/>
          </a:prstGeom>
          <a:noFill/>
        </p:spPr>
        <p:txBody>
          <a:bodyPr wrap="none" rtlCol="0">
            <a:spAutoFit/>
          </a:bodyPr>
          <a:lstStyle/>
          <a:p>
            <a:pPr marL="285750" indent="-285750">
              <a:buFont typeface="Arial" panose="020B0604020202020204" pitchFamily="34" charset="0"/>
              <a:buChar char="•"/>
            </a:pPr>
            <a:r>
              <a:rPr lang="en-US" dirty="0"/>
              <a:t>Efficient Representation of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Contextual Word Embeddings</a:t>
            </a:r>
          </a:p>
        </p:txBody>
      </p:sp>
    </p:spTree>
    <p:extLst>
      <p:ext uri="{BB962C8B-B14F-4D97-AF65-F5344CB8AC3E}">
        <p14:creationId xmlns:p14="http://schemas.microsoft.com/office/powerpoint/2010/main" val="1463965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6" name="Picture 5">
            <a:extLst>
              <a:ext uri="{FF2B5EF4-FFF2-40B4-BE49-F238E27FC236}">
                <a16:creationId xmlns:a16="http://schemas.microsoft.com/office/drawing/2014/main" id="{09301EA9-644E-BE98-AE02-25237C4EB01C}"/>
              </a:ext>
            </a:extLst>
          </p:cNvPr>
          <p:cNvPicPr>
            <a:picLocks noChangeAspect="1"/>
          </p:cNvPicPr>
          <p:nvPr/>
        </p:nvPicPr>
        <p:blipFill>
          <a:blip r:embed="rId3"/>
          <a:stretch>
            <a:fillRect/>
          </a:stretch>
        </p:blipFill>
        <p:spPr>
          <a:xfrm>
            <a:off x="2311400" y="1682750"/>
            <a:ext cx="7569200" cy="3492500"/>
          </a:xfrm>
          <a:prstGeom prst="rect">
            <a:avLst/>
          </a:prstGeom>
        </p:spPr>
      </p:pic>
    </p:spTree>
    <p:extLst>
      <p:ext uri="{BB962C8B-B14F-4D97-AF65-F5344CB8AC3E}">
        <p14:creationId xmlns:p14="http://schemas.microsoft.com/office/powerpoint/2010/main" val="4003100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8F441D28-3E61-59C5-3A25-CB0DC09A451B}"/>
              </a:ext>
            </a:extLst>
          </p:cNvPr>
          <p:cNvSpPr txBox="1"/>
          <p:nvPr/>
        </p:nvSpPr>
        <p:spPr>
          <a:xfrm>
            <a:off x="1524000" y="2057400"/>
            <a:ext cx="6083300" cy="1754326"/>
          </a:xfrm>
          <a:prstGeom prst="rect">
            <a:avLst/>
          </a:prstGeom>
          <a:noFill/>
        </p:spPr>
        <p:txBody>
          <a:bodyPr wrap="square" rtlCol="0">
            <a:spAutoFit/>
          </a:bodyPr>
          <a:lstStyle/>
          <a:p>
            <a:r>
              <a:rPr lang="en-TR" dirty="0"/>
              <a:t>BERT is a Transformer Encoder trained on Wikipedia</a:t>
            </a:r>
          </a:p>
          <a:p>
            <a:endParaRPr lang="en-TR" dirty="0"/>
          </a:p>
          <a:p>
            <a:r>
              <a:rPr lang="en-TR" dirty="0"/>
              <a:t>Readily available for download on:</a:t>
            </a:r>
          </a:p>
          <a:p>
            <a:pPr marL="285750" indent="-285750">
              <a:buFont typeface="Arial" panose="020B0604020202020204" pitchFamily="34" charset="0"/>
              <a:buChar char="•"/>
            </a:pPr>
            <a:r>
              <a:rPr lang="en-TR" dirty="0"/>
              <a:t>English (24 different sizes)</a:t>
            </a:r>
          </a:p>
          <a:p>
            <a:pPr marL="285750" indent="-285750">
              <a:buFont typeface="Arial" panose="020B0604020202020204" pitchFamily="34" charset="0"/>
              <a:buChar char="•"/>
            </a:pPr>
            <a:r>
              <a:rPr lang="en-TR" dirty="0"/>
              <a:t>Chinese</a:t>
            </a:r>
          </a:p>
          <a:p>
            <a:pPr marL="285750" indent="-285750">
              <a:buFont typeface="Arial" panose="020B0604020202020204" pitchFamily="34" charset="0"/>
              <a:buChar char="•"/>
            </a:pPr>
            <a:r>
              <a:rPr lang="en-TR" dirty="0"/>
              <a:t>Multilingual (104 languages)</a:t>
            </a:r>
          </a:p>
        </p:txBody>
      </p:sp>
      <p:pic>
        <p:nvPicPr>
          <p:cNvPr id="4" name="Picture 3">
            <a:extLst>
              <a:ext uri="{FF2B5EF4-FFF2-40B4-BE49-F238E27FC236}">
                <a16:creationId xmlns:a16="http://schemas.microsoft.com/office/drawing/2014/main" id="{722C314F-75A4-AC0D-68B0-92D8E90B181F}"/>
              </a:ext>
            </a:extLst>
          </p:cNvPr>
          <p:cNvPicPr>
            <a:picLocks noChangeAspect="1"/>
          </p:cNvPicPr>
          <p:nvPr/>
        </p:nvPicPr>
        <p:blipFill>
          <a:blip r:embed="rId3"/>
          <a:stretch>
            <a:fillRect/>
          </a:stretch>
        </p:blipFill>
        <p:spPr>
          <a:xfrm>
            <a:off x="8299450" y="2033726"/>
            <a:ext cx="2120900" cy="609600"/>
          </a:xfrm>
          <a:prstGeom prst="rect">
            <a:avLst/>
          </a:prstGeom>
        </p:spPr>
      </p:pic>
    </p:spTree>
    <p:extLst>
      <p:ext uri="{BB962C8B-B14F-4D97-AF65-F5344CB8AC3E}">
        <p14:creationId xmlns:p14="http://schemas.microsoft.com/office/powerpoint/2010/main" val="1358209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C07BF11F-795A-0D44-4E87-0BEEA24A4CA0}"/>
              </a:ext>
            </a:extLst>
          </p:cNvPr>
          <p:cNvPicPr>
            <a:picLocks noChangeAspect="1"/>
          </p:cNvPicPr>
          <p:nvPr/>
        </p:nvPicPr>
        <p:blipFill>
          <a:blip r:embed="rId3"/>
          <a:stretch>
            <a:fillRect/>
          </a:stretch>
        </p:blipFill>
        <p:spPr>
          <a:xfrm>
            <a:off x="2020208" y="1685163"/>
            <a:ext cx="8151583" cy="3487674"/>
          </a:xfrm>
          <a:prstGeom prst="rect">
            <a:avLst/>
          </a:prstGeom>
        </p:spPr>
      </p:pic>
    </p:spTree>
    <p:extLst>
      <p:ext uri="{BB962C8B-B14F-4D97-AF65-F5344CB8AC3E}">
        <p14:creationId xmlns:p14="http://schemas.microsoft.com/office/powerpoint/2010/main" val="1520091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400" b="1" dirty="0" err="1">
                <a:solidFill>
                  <a:srgbClr val="8316B5"/>
                </a:solidFill>
                <a:ea typeface="Arial" charset="0"/>
                <a:cs typeface="Arial"/>
              </a:rPr>
              <a:t>Masked</a:t>
            </a:r>
            <a:r>
              <a:rPr lang="tr-TR" sz="2400" b="1" dirty="0">
                <a:solidFill>
                  <a:srgbClr val="8316B5"/>
                </a:solidFill>
                <a:ea typeface="Arial" charset="0"/>
                <a:cs typeface="Arial"/>
              </a:rPr>
              <a:t>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6DAFA8FE-EA50-EFF6-0A20-B5076DA4D9D6}"/>
              </a:ext>
            </a:extLst>
          </p:cNvPr>
          <p:cNvPicPr>
            <a:picLocks noChangeAspect="1"/>
          </p:cNvPicPr>
          <p:nvPr/>
        </p:nvPicPr>
        <p:blipFill>
          <a:blip r:embed="rId3"/>
          <a:stretch>
            <a:fillRect/>
          </a:stretch>
        </p:blipFill>
        <p:spPr>
          <a:xfrm>
            <a:off x="567769" y="1740811"/>
            <a:ext cx="7569200" cy="3238500"/>
          </a:xfrm>
          <a:prstGeom prst="rect">
            <a:avLst/>
          </a:prstGeom>
        </p:spPr>
      </p:pic>
    </p:spTree>
    <p:extLst>
      <p:ext uri="{BB962C8B-B14F-4D97-AF65-F5344CB8AC3E}">
        <p14:creationId xmlns:p14="http://schemas.microsoft.com/office/powerpoint/2010/main" val="612145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a:p>
            <a:pPr algn="ctr"/>
            <a:r>
              <a:rPr lang="tr-TR" sz="2400" b="1" dirty="0" err="1">
                <a:solidFill>
                  <a:srgbClr val="8316B5"/>
                </a:solidFill>
                <a:ea typeface="Arial" charset="0"/>
                <a:cs typeface="Arial"/>
              </a:rPr>
              <a:t>Next</a:t>
            </a:r>
            <a:r>
              <a:rPr lang="tr-TR" sz="2400" b="1" dirty="0">
                <a:solidFill>
                  <a:srgbClr val="8316B5"/>
                </a:solidFill>
                <a:ea typeface="Arial" charset="0"/>
                <a:cs typeface="Arial"/>
              </a:rPr>
              <a:t> </a:t>
            </a:r>
            <a:r>
              <a:rPr lang="tr-TR" sz="2400" b="1" dirty="0" err="1">
                <a:solidFill>
                  <a:srgbClr val="8316B5"/>
                </a:solidFill>
                <a:ea typeface="Arial" charset="0"/>
                <a:cs typeface="Arial"/>
              </a:rPr>
              <a:t>Sentence</a:t>
            </a:r>
            <a:r>
              <a:rPr lang="tr-TR" sz="2400" b="1" dirty="0">
                <a:solidFill>
                  <a:srgbClr val="8316B5"/>
                </a:solidFill>
                <a:ea typeface="Arial" charset="0"/>
                <a:cs typeface="Arial"/>
              </a:rPr>
              <a:t> </a:t>
            </a:r>
            <a:r>
              <a:rPr lang="tr-TR" sz="2400" b="1" dirty="0" err="1">
                <a:solidFill>
                  <a:srgbClr val="8316B5"/>
                </a:solidFill>
                <a:ea typeface="Arial" charset="0"/>
                <a:cs typeface="Arial"/>
              </a:rPr>
              <a:t>Prediction</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6" name="Picture 5">
            <a:extLst>
              <a:ext uri="{FF2B5EF4-FFF2-40B4-BE49-F238E27FC236}">
                <a16:creationId xmlns:a16="http://schemas.microsoft.com/office/drawing/2014/main" id="{DBC9A332-8E5D-1515-3ADA-EC6CFB819F87}"/>
              </a:ext>
            </a:extLst>
          </p:cNvPr>
          <p:cNvPicPr>
            <a:picLocks noChangeAspect="1"/>
          </p:cNvPicPr>
          <p:nvPr/>
        </p:nvPicPr>
        <p:blipFill>
          <a:blip r:embed="rId3"/>
          <a:stretch>
            <a:fillRect/>
          </a:stretch>
        </p:blipFill>
        <p:spPr>
          <a:xfrm>
            <a:off x="512318" y="1005354"/>
            <a:ext cx="4113847" cy="1718314"/>
          </a:xfrm>
          <a:prstGeom prst="rect">
            <a:avLst/>
          </a:prstGeom>
        </p:spPr>
      </p:pic>
      <p:pic>
        <p:nvPicPr>
          <p:cNvPr id="7" name="Picture 6">
            <a:extLst>
              <a:ext uri="{FF2B5EF4-FFF2-40B4-BE49-F238E27FC236}">
                <a16:creationId xmlns:a16="http://schemas.microsoft.com/office/drawing/2014/main" id="{038F1BD3-4F16-DA41-0C4B-9F408F0D360D}"/>
              </a:ext>
            </a:extLst>
          </p:cNvPr>
          <p:cNvPicPr>
            <a:picLocks noChangeAspect="1"/>
          </p:cNvPicPr>
          <p:nvPr/>
        </p:nvPicPr>
        <p:blipFill>
          <a:blip r:embed="rId4"/>
          <a:stretch>
            <a:fillRect/>
          </a:stretch>
        </p:blipFill>
        <p:spPr>
          <a:xfrm>
            <a:off x="1990344" y="2926660"/>
            <a:ext cx="7772400" cy="3596736"/>
          </a:xfrm>
          <a:prstGeom prst="rect">
            <a:avLst/>
          </a:prstGeom>
        </p:spPr>
      </p:pic>
    </p:spTree>
    <p:extLst>
      <p:ext uri="{BB962C8B-B14F-4D97-AF65-F5344CB8AC3E}">
        <p14:creationId xmlns:p14="http://schemas.microsoft.com/office/powerpoint/2010/main" val="698198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7" name="Picture 6">
            <a:extLst>
              <a:ext uri="{FF2B5EF4-FFF2-40B4-BE49-F238E27FC236}">
                <a16:creationId xmlns:a16="http://schemas.microsoft.com/office/drawing/2014/main" id="{F49DDA9E-062F-ABC6-70D8-43111099E43B}"/>
              </a:ext>
            </a:extLst>
          </p:cNvPr>
          <p:cNvPicPr>
            <a:picLocks noChangeAspect="1"/>
          </p:cNvPicPr>
          <p:nvPr/>
        </p:nvPicPr>
        <p:blipFill>
          <a:blip r:embed="rId3"/>
          <a:stretch>
            <a:fillRect/>
          </a:stretch>
        </p:blipFill>
        <p:spPr>
          <a:xfrm>
            <a:off x="1600200" y="1303506"/>
            <a:ext cx="8801100" cy="5346806"/>
          </a:xfrm>
          <a:prstGeom prst="rect">
            <a:avLst/>
          </a:prstGeom>
        </p:spPr>
      </p:pic>
    </p:spTree>
    <p:extLst>
      <p:ext uri="{BB962C8B-B14F-4D97-AF65-F5344CB8AC3E}">
        <p14:creationId xmlns:p14="http://schemas.microsoft.com/office/powerpoint/2010/main" val="2999070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28674" name="Picture 2" descr="BERT in Search: Visa Example">
            <a:extLst>
              <a:ext uri="{FF2B5EF4-FFF2-40B4-BE49-F238E27FC236}">
                <a16:creationId xmlns:a16="http://schemas.microsoft.com/office/drawing/2014/main" id="{8C374173-C1C6-E1D5-A27E-F40CA8DF2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22" y="2332503"/>
            <a:ext cx="5723670" cy="35772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554398B-91C3-3087-9CA6-8D5E92D408BE}"/>
              </a:ext>
            </a:extLst>
          </p:cNvPr>
          <p:cNvPicPr>
            <a:picLocks noChangeAspect="1"/>
          </p:cNvPicPr>
          <p:nvPr/>
        </p:nvPicPr>
        <p:blipFill>
          <a:blip r:embed="rId4"/>
          <a:stretch>
            <a:fillRect/>
          </a:stretch>
        </p:blipFill>
        <p:spPr>
          <a:xfrm>
            <a:off x="6586814" y="2332503"/>
            <a:ext cx="5063569" cy="3266477"/>
          </a:xfrm>
          <a:prstGeom prst="rect">
            <a:avLst/>
          </a:prstGeom>
        </p:spPr>
      </p:pic>
    </p:spTree>
    <p:extLst>
      <p:ext uri="{BB962C8B-B14F-4D97-AF65-F5344CB8AC3E}">
        <p14:creationId xmlns:p14="http://schemas.microsoft.com/office/powerpoint/2010/main" val="4192557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D32D725A-8556-CB1B-4481-A68235113E3F}"/>
              </a:ext>
            </a:extLst>
          </p:cNvPr>
          <p:cNvPicPr>
            <a:picLocks noChangeAspect="1"/>
          </p:cNvPicPr>
          <p:nvPr/>
        </p:nvPicPr>
        <p:blipFill>
          <a:blip r:embed="rId3"/>
          <a:stretch>
            <a:fillRect/>
          </a:stretch>
        </p:blipFill>
        <p:spPr>
          <a:xfrm>
            <a:off x="1990730" y="2048256"/>
            <a:ext cx="7727564" cy="3288030"/>
          </a:xfrm>
          <a:prstGeom prst="rect">
            <a:avLst/>
          </a:prstGeom>
        </p:spPr>
      </p:pic>
    </p:spTree>
    <p:extLst>
      <p:ext uri="{BB962C8B-B14F-4D97-AF65-F5344CB8AC3E}">
        <p14:creationId xmlns:p14="http://schemas.microsoft.com/office/powerpoint/2010/main" val="708520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FAC7198F-5560-29B1-DD17-DFC33545A4D8}"/>
              </a:ext>
            </a:extLst>
          </p:cNvPr>
          <p:cNvPicPr>
            <a:picLocks noChangeAspect="1"/>
          </p:cNvPicPr>
          <p:nvPr/>
        </p:nvPicPr>
        <p:blipFill>
          <a:blip r:embed="rId3"/>
          <a:stretch>
            <a:fillRect/>
          </a:stretch>
        </p:blipFill>
        <p:spPr>
          <a:xfrm>
            <a:off x="2311400" y="2317750"/>
            <a:ext cx="7569200" cy="2222500"/>
          </a:xfrm>
          <a:prstGeom prst="rect">
            <a:avLst/>
          </a:prstGeom>
        </p:spPr>
      </p:pic>
    </p:spTree>
    <p:extLst>
      <p:ext uri="{BB962C8B-B14F-4D97-AF65-F5344CB8AC3E}">
        <p14:creationId xmlns:p14="http://schemas.microsoft.com/office/powerpoint/2010/main" val="3743973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052A26CB-AA4D-59F3-9DFF-95C34F19410C}"/>
              </a:ext>
            </a:extLst>
          </p:cNvPr>
          <p:cNvPicPr>
            <a:picLocks noChangeAspect="1"/>
          </p:cNvPicPr>
          <p:nvPr/>
        </p:nvPicPr>
        <p:blipFill>
          <a:blip r:embed="rId3"/>
          <a:stretch>
            <a:fillRect/>
          </a:stretch>
        </p:blipFill>
        <p:spPr>
          <a:xfrm>
            <a:off x="547286" y="796018"/>
            <a:ext cx="11097427" cy="5452382"/>
          </a:xfrm>
          <a:prstGeom prst="rect">
            <a:avLst/>
          </a:prstGeom>
        </p:spPr>
      </p:pic>
    </p:spTree>
    <p:extLst>
      <p:ext uri="{BB962C8B-B14F-4D97-AF65-F5344CB8AC3E}">
        <p14:creationId xmlns:p14="http://schemas.microsoft.com/office/powerpoint/2010/main" val="1017902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17B33485-9F37-B6E3-745E-F5AE1974227D}"/>
              </a:ext>
            </a:extLst>
          </p:cNvPr>
          <p:cNvPicPr>
            <a:picLocks noChangeAspect="1"/>
          </p:cNvPicPr>
          <p:nvPr/>
        </p:nvPicPr>
        <p:blipFill>
          <a:blip r:embed="rId3"/>
          <a:stretch>
            <a:fillRect/>
          </a:stretch>
        </p:blipFill>
        <p:spPr>
          <a:xfrm>
            <a:off x="1447866" y="1206271"/>
            <a:ext cx="5813044" cy="4146271"/>
          </a:xfrm>
          <a:prstGeom prst="rect">
            <a:avLst/>
          </a:prstGeom>
        </p:spPr>
      </p:pic>
    </p:spTree>
    <p:extLst>
      <p:ext uri="{BB962C8B-B14F-4D97-AF65-F5344CB8AC3E}">
        <p14:creationId xmlns:p14="http://schemas.microsoft.com/office/powerpoint/2010/main" val="2155842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B4CD0447-251B-5392-D3D3-AD50A209EB7D}"/>
              </a:ext>
            </a:extLst>
          </p:cNvPr>
          <p:cNvPicPr>
            <a:picLocks noChangeAspect="1"/>
          </p:cNvPicPr>
          <p:nvPr/>
        </p:nvPicPr>
        <p:blipFill>
          <a:blip r:embed="rId3"/>
          <a:stretch>
            <a:fillRect/>
          </a:stretch>
        </p:blipFill>
        <p:spPr>
          <a:xfrm>
            <a:off x="1162249" y="1257683"/>
            <a:ext cx="9867502" cy="4848095"/>
          </a:xfrm>
          <a:prstGeom prst="rect">
            <a:avLst/>
          </a:prstGeom>
        </p:spPr>
      </p:pic>
    </p:spTree>
    <p:extLst>
      <p:ext uri="{BB962C8B-B14F-4D97-AF65-F5344CB8AC3E}">
        <p14:creationId xmlns:p14="http://schemas.microsoft.com/office/powerpoint/2010/main" val="4204245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05C5D695-C1DD-AE83-40F2-71F2524E4B8E}"/>
              </a:ext>
            </a:extLst>
          </p:cNvPr>
          <p:cNvPicPr>
            <a:picLocks noChangeAspect="1"/>
          </p:cNvPicPr>
          <p:nvPr/>
        </p:nvPicPr>
        <p:blipFill>
          <a:blip r:embed="rId3"/>
          <a:stretch>
            <a:fillRect/>
          </a:stretch>
        </p:blipFill>
        <p:spPr>
          <a:xfrm>
            <a:off x="1026555" y="1207748"/>
            <a:ext cx="9923384" cy="4875552"/>
          </a:xfrm>
          <a:prstGeom prst="rect">
            <a:avLst/>
          </a:prstGeom>
        </p:spPr>
      </p:pic>
    </p:spTree>
    <p:extLst>
      <p:ext uri="{BB962C8B-B14F-4D97-AF65-F5344CB8AC3E}">
        <p14:creationId xmlns:p14="http://schemas.microsoft.com/office/powerpoint/2010/main" val="1659316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44E507D9-381B-60A3-1F66-B282ED7A056B}"/>
              </a:ext>
            </a:extLst>
          </p:cNvPr>
          <p:cNvPicPr>
            <a:picLocks noChangeAspect="1"/>
          </p:cNvPicPr>
          <p:nvPr/>
        </p:nvPicPr>
        <p:blipFill>
          <a:blip r:embed="rId3"/>
          <a:stretch>
            <a:fillRect/>
          </a:stretch>
        </p:blipFill>
        <p:spPr>
          <a:xfrm>
            <a:off x="2559050" y="1701800"/>
            <a:ext cx="7073900" cy="3454400"/>
          </a:xfrm>
          <a:prstGeom prst="rect">
            <a:avLst/>
          </a:prstGeom>
        </p:spPr>
      </p:pic>
    </p:spTree>
    <p:extLst>
      <p:ext uri="{BB962C8B-B14F-4D97-AF65-F5344CB8AC3E}">
        <p14:creationId xmlns:p14="http://schemas.microsoft.com/office/powerpoint/2010/main" val="713643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D4AB880B-BAA3-E0C6-7075-995B9836815B}"/>
              </a:ext>
            </a:extLst>
          </p:cNvPr>
          <p:cNvPicPr>
            <a:picLocks noChangeAspect="1"/>
          </p:cNvPicPr>
          <p:nvPr/>
        </p:nvPicPr>
        <p:blipFill>
          <a:blip r:embed="rId3"/>
          <a:stretch>
            <a:fillRect/>
          </a:stretch>
        </p:blipFill>
        <p:spPr>
          <a:xfrm>
            <a:off x="2139061" y="1628647"/>
            <a:ext cx="7913878" cy="3864587"/>
          </a:xfrm>
          <a:prstGeom prst="rect">
            <a:avLst/>
          </a:prstGeom>
        </p:spPr>
      </p:pic>
    </p:spTree>
    <p:extLst>
      <p:ext uri="{BB962C8B-B14F-4D97-AF65-F5344CB8AC3E}">
        <p14:creationId xmlns:p14="http://schemas.microsoft.com/office/powerpoint/2010/main" val="1297600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191A089E-0B7D-9D8D-3A0C-5C0D5BFE1773}"/>
              </a:ext>
            </a:extLst>
          </p:cNvPr>
          <p:cNvPicPr>
            <a:picLocks noChangeAspect="1"/>
          </p:cNvPicPr>
          <p:nvPr/>
        </p:nvPicPr>
        <p:blipFill>
          <a:blip r:embed="rId3"/>
          <a:stretch>
            <a:fillRect/>
          </a:stretch>
        </p:blipFill>
        <p:spPr>
          <a:xfrm>
            <a:off x="1889125" y="1314233"/>
            <a:ext cx="8413750" cy="4229533"/>
          </a:xfrm>
          <a:prstGeom prst="rect">
            <a:avLst/>
          </a:prstGeom>
        </p:spPr>
      </p:pic>
    </p:spTree>
    <p:extLst>
      <p:ext uri="{BB962C8B-B14F-4D97-AF65-F5344CB8AC3E}">
        <p14:creationId xmlns:p14="http://schemas.microsoft.com/office/powerpoint/2010/main" val="2154250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C0D928BD-86A4-FB85-D276-4AD671F1125B}"/>
              </a:ext>
            </a:extLst>
          </p:cNvPr>
          <p:cNvPicPr>
            <a:picLocks noChangeAspect="1"/>
          </p:cNvPicPr>
          <p:nvPr/>
        </p:nvPicPr>
        <p:blipFill>
          <a:blip r:embed="rId3"/>
          <a:stretch>
            <a:fillRect/>
          </a:stretch>
        </p:blipFill>
        <p:spPr>
          <a:xfrm>
            <a:off x="2260235" y="1688211"/>
            <a:ext cx="7671529" cy="3481578"/>
          </a:xfrm>
          <a:prstGeom prst="rect">
            <a:avLst/>
          </a:prstGeom>
        </p:spPr>
      </p:pic>
    </p:spTree>
    <p:extLst>
      <p:ext uri="{BB962C8B-B14F-4D97-AF65-F5344CB8AC3E}">
        <p14:creationId xmlns:p14="http://schemas.microsoft.com/office/powerpoint/2010/main" val="617507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HuggingFace</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6" name="TextBox 5">
            <a:extLst>
              <a:ext uri="{FF2B5EF4-FFF2-40B4-BE49-F238E27FC236}">
                <a16:creationId xmlns:a16="http://schemas.microsoft.com/office/drawing/2014/main" id="{B4B060CC-D8AD-9573-ED85-E24E9899E0BD}"/>
              </a:ext>
            </a:extLst>
          </p:cNvPr>
          <p:cNvSpPr txBox="1"/>
          <p:nvPr/>
        </p:nvSpPr>
        <p:spPr>
          <a:xfrm>
            <a:off x="5460063" y="2903877"/>
            <a:ext cx="2253502" cy="461665"/>
          </a:xfrm>
          <a:prstGeom prst="rect">
            <a:avLst/>
          </a:prstGeom>
          <a:noFill/>
        </p:spPr>
        <p:txBody>
          <a:bodyPr wrap="none" rtlCol="0">
            <a:spAutoFit/>
          </a:bodyPr>
          <a:lstStyle/>
          <a:p>
            <a:r>
              <a:rPr lang="en-TR" sz="2400" b="1" dirty="0"/>
              <a:t>CODING TIME!!!</a:t>
            </a:r>
          </a:p>
        </p:txBody>
      </p:sp>
      <p:sp>
        <p:nvSpPr>
          <p:cNvPr id="7" name="TextBox 6">
            <a:extLst>
              <a:ext uri="{FF2B5EF4-FFF2-40B4-BE49-F238E27FC236}">
                <a16:creationId xmlns:a16="http://schemas.microsoft.com/office/drawing/2014/main" id="{92F6B317-0DC8-7F88-EE57-4D0B2DE60368}"/>
              </a:ext>
            </a:extLst>
          </p:cNvPr>
          <p:cNvSpPr txBox="1"/>
          <p:nvPr/>
        </p:nvSpPr>
        <p:spPr>
          <a:xfrm>
            <a:off x="1115434" y="4462776"/>
            <a:ext cx="9961132" cy="923330"/>
          </a:xfrm>
          <a:prstGeom prst="rect">
            <a:avLst/>
          </a:prstGeom>
          <a:noFill/>
        </p:spPr>
        <p:txBody>
          <a:bodyPr wrap="square" rtlCol="0">
            <a:spAutoFit/>
          </a:bodyPr>
          <a:lstStyle/>
          <a:p>
            <a:r>
              <a:rPr lang="en-US" dirty="0">
                <a:hlinkClick r:id="rId3"/>
              </a:rPr>
              <a:t>https://colab.research.google.com/github/futuremojo/nlp-demystified/blob/main/notebooks/nlpdemystified_transformers_and_pretraining.ipynb#scrollTo=n-44MBYSyDIY</a:t>
            </a:r>
            <a:r>
              <a:rPr lang="en-US" dirty="0"/>
              <a:t> </a:t>
            </a:r>
            <a:endParaRPr lang="en-TR" dirty="0"/>
          </a:p>
        </p:txBody>
      </p:sp>
      <p:sp>
        <p:nvSpPr>
          <p:cNvPr id="8" name="TextBox 7">
            <a:extLst>
              <a:ext uri="{FF2B5EF4-FFF2-40B4-BE49-F238E27FC236}">
                <a16:creationId xmlns:a16="http://schemas.microsoft.com/office/drawing/2014/main" id="{7C92C557-3FE0-E81B-B781-C7538476DB93}"/>
              </a:ext>
            </a:extLst>
          </p:cNvPr>
          <p:cNvSpPr txBox="1"/>
          <p:nvPr/>
        </p:nvSpPr>
        <p:spPr>
          <a:xfrm>
            <a:off x="3663917" y="1971281"/>
            <a:ext cx="4943918" cy="369332"/>
          </a:xfrm>
          <a:prstGeom prst="rect">
            <a:avLst/>
          </a:prstGeom>
          <a:noFill/>
        </p:spPr>
        <p:txBody>
          <a:bodyPr wrap="none" rtlCol="0">
            <a:spAutoFit/>
          </a:bodyPr>
          <a:lstStyle/>
          <a:p>
            <a:r>
              <a:rPr lang="en-US" dirty="0">
                <a:hlinkClick r:id="rId4"/>
              </a:rPr>
              <a:t>http://jalammar.github.io/illustrated-transformer/</a:t>
            </a:r>
            <a:r>
              <a:rPr lang="en-US" dirty="0"/>
              <a:t> </a:t>
            </a:r>
            <a:endParaRPr lang="en-TR" dirty="0"/>
          </a:p>
        </p:txBody>
      </p:sp>
      <p:sp>
        <p:nvSpPr>
          <p:cNvPr id="9" name="TextBox 8">
            <a:extLst>
              <a:ext uri="{FF2B5EF4-FFF2-40B4-BE49-F238E27FC236}">
                <a16:creationId xmlns:a16="http://schemas.microsoft.com/office/drawing/2014/main" id="{D96BEF5D-BB72-3262-9DB7-739862427356}"/>
              </a:ext>
            </a:extLst>
          </p:cNvPr>
          <p:cNvSpPr txBox="1"/>
          <p:nvPr/>
        </p:nvSpPr>
        <p:spPr>
          <a:xfrm>
            <a:off x="4945114" y="1514250"/>
            <a:ext cx="3283399" cy="369332"/>
          </a:xfrm>
          <a:prstGeom prst="rect">
            <a:avLst/>
          </a:prstGeom>
          <a:noFill/>
        </p:spPr>
        <p:txBody>
          <a:bodyPr wrap="none" rtlCol="0">
            <a:spAutoFit/>
          </a:bodyPr>
          <a:lstStyle/>
          <a:p>
            <a:r>
              <a:rPr lang="en-TR" dirty="0"/>
              <a:t>You should totally check this out!</a:t>
            </a:r>
          </a:p>
        </p:txBody>
      </p:sp>
      <p:sp>
        <p:nvSpPr>
          <p:cNvPr id="3" name="TextBox 2">
            <a:extLst>
              <a:ext uri="{FF2B5EF4-FFF2-40B4-BE49-F238E27FC236}">
                <a16:creationId xmlns:a16="http://schemas.microsoft.com/office/drawing/2014/main" id="{B016BB92-F1F3-EF75-B044-DADD677F2CBC}"/>
              </a:ext>
            </a:extLst>
          </p:cNvPr>
          <p:cNvSpPr txBox="1"/>
          <p:nvPr/>
        </p:nvSpPr>
        <p:spPr>
          <a:xfrm>
            <a:off x="3430167" y="3689780"/>
            <a:ext cx="5411418" cy="369332"/>
          </a:xfrm>
          <a:prstGeom prst="rect">
            <a:avLst/>
          </a:prstGeom>
          <a:noFill/>
        </p:spPr>
        <p:txBody>
          <a:bodyPr wrap="none" rtlCol="0">
            <a:spAutoFit/>
          </a:bodyPr>
          <a:lstStyle/>
          <a:p>
            <a:r>
              <a:rPr lang="en-US" dirty="0">
                <a:hlinkClick r:id="rId5"/>
              </a:rPr>
              <a:t>https://huggingface.co/dbmdz/bert-base-turkish-cased</a:t>
            </a:r>
            <a:r>
              <a:rPr lang="en-US" dirty="0"/>
              <a:t> </a:t>
            </a:r>
            <a:endParaRPr lang="en-TR" dirty="0"/>
          </a:p>
        </p:txBody>
      </p:sp>
    </p:spTree>
    <p:extLst>
      <p:ext uri="{BB962C8B-B14F-4D97-AF65-F5344CB8AC3E}">
        <p14:creationId xmlns:p14="http://schemas.microsoft.com/office/powerpoint/2010/main" val="3351528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Homework</a:t>
            </a:r>
            <a:r>
              <a:rPr lang="tr-TR" sz="2400" b="1" dirty="0">
                <a:solidFill>
                  <a:srgbClr val="8316B5"/>
                </a:solidFill>
                <a:ea typeface="Arial" charset="0"/>
                <a:cs typeface="Arial"/>
              </a:rPr>
              <a:t> 3 - </a:t>
            </a:r>
            <a:r>
              <a:rPr lang="tr-TR" sz="2400" b="1" dirty="0" err="1">
                <a:solidFill>
                  <a:srgbClr val="8316B5"/>
                </a:solidFill>
                <a:ea typeface="Arial" charset="0"/>
                <a:cs typeface="Arial"/>
              </a:rPr>
              <a:t>Optional</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4" name="TextBox 3">
            <a:extLst>
              <a:ext uri="{FF2B5EF4-FFF2-40B4-BE49-F238E27FC236}">
                <a16:creationId xmlns:a16="http://schemas.microsoft.com/office/drawing/2014/main" id="{55F66CBE-FD4C-FD4E-3B10-78A3F81385EC}"/>
              </a:ext>
            </a:extLst>
          </p:cNvPr>
          <p:cNvSpPr txBox="1"/>
          <p:nvPr/>
        </p:nvSpPr>
        <p:spPr>
          <a:xfrm>
            <a:off x="4888992" y="1807715"/>
            <a:ext cx="2629438" cy="1200329"/>
          </a:xfrm>
          <a:prstGeom prst="rect">
            <a:avLst/>
          </a:prstGeom>
          <a:noFill/>
        </p:spPr>
        <p:txBody>
          <a:bodyPr wrap="none" rtlCol="0">
            <a:spAutoFit/>
          </a:bodyPr>
          <a:lstStyle/>
          <a:p>
            <a:r>
              <a:rPr lang="en-TR" dirty="0"/>
              <a:t>1- Use Huggingface</a:t>
            </a:r>
          </a:p>
          <a:p>
            <a:r>
              <a:rPr lang="en-TR" dirty="0"/>
              <a:t>2- Download Turkish BERT</a:t>
            </a:r>
          </a:p>
          <a:p>
            <a:r>
              <a:rPr lang="en-TR" dirty="0"/>
              <a:t>3- Find 100 tweet in TR</a:t>
            </a:r>
          </a:p>
          <a:p>
            <a:r>
              <a:rPr lang="en-TR" dirty="0"/>
              <a:t>4- Find their sentiments</a:t>
            </a:r>
          </a:p>
        </p:txBody>
      </p:sp>
    </p:spTree>
    <p:extLst>
      <p:ext uri="{BB962C8B-B14F-4D97-AF65-F5344CB8AC3E}">
        <p14:creationId xmlns:p14="http://schemas.microsoft.com/office/powerpoint/2010/main" val="3453781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That’s</a:t>
            </a:r>
            <a:r>
              <a:rPr lang="tr-TR" sz="2400" b="1" dirty="0">
                <a:solidFill>
                  <a:srgbClr val="8316B5"/>
                </a:solidFill>
                <a:ea typeface="Arial" charset="0"/>
                <a:cs typeface="Arial"/>
              </a:rPr>
              <a:t> </a:t>
            </a:r>
            <a:r>
              <a:rPr lang="tr-TR" sz="2400" b="1" dirty="0" err="1">
                <a:solidFill>
                  <a:srgbClr val="8316B5"/>
                </a:solidFill>
                <a:ea typeface="Arial" charset="0"/>
                <a:cs typeface="Arial"/>
              </a:rPr>
              <a:t>All</a:t>
            </a:r>
            <a:endParaRPr lang="tr-TR" sz="2400" b="1" dirty="0">
              <a:solidFill>
                <a:srgbClr val="8316B5"/>
              </a:solidFill>
              <a:ea typeface="Arial" charset="0"/>
              <a:cs typeface="Arial"/>
            </a:endParaRPr>
          </a:p>
        </p:txBody>
      </p:sp>
      <p:sp>
        <p:nvSpPr>
          <p:cNvPr id="4" name="TextBox 3">
            <a:extLst>
              <a:ext uri="{FF2B5EF4-FFF2-40B4-BE49-F238E27FC236}">
                <a16:creationId xmlns:a16="http://schemas.microsoft.com/office/drawing/2014/main" id="{31503DB8-C1F4-2386-35BA-99B9993E24DE}"/>
              </a:ext>
            </a:extLst>
          </p:cNvPr>
          <p:cNvSpPr txBox="1"/>
          <p:nvPr/>
        </p:nvSpPr>
        <p:spPr>
          <a:xfrm>
            <a:off x="5501099" y="2846550"/>
            <a:ext cx="1433641" cy="369332"/>
          </a:xfrm>
          <a:prstGeom prst="rect">
            <a:avLst/>
          </a:prstGeom>
          <a:noFill/>
        </p:spPr>
        <p:txBody>
          <a:bodyPr wrap="square" rtlCol="0">
            <a:spAutoFit/>
          </a:bodyPr>
          <a:lstStyle/>
          <a:p>
            <a:r>
              <a:rPr lang="en-TR" dirty="0"/>
              <a:t>THANK YOU</a:t>
            </a:r>
          </a:p>
        </p:txBody>
      </p:sp>
      <p:sp>
        <p:nvSpPr>
          <p:cNvPr id="3" name="TextBox 2">
            <a:extLst>
              <a:ext uri="{FF2B5EF4-FFF2-40B4-BE49-F238E27FC236}">
                <a16:creationId xmlns:a16="http://schemas.microsoft.com/office/drawing/2014/main" id="{508CBFE8-0666-3609-1A00-D7330F17F4FD}"/>
              </a:ext>
            </a:extLst>
          </p:cNvPr>
          <p:cNvSpPr txBox="1"/>
          <p:nvPr/>
        </p:nvSpPr>
        <p:spPr>
          <a:xfrm>
            <a:off x="3032219" y="4291302"/>
            <a:ext cx="6965221" cy="1015663"/>
          </a:xfrm>
          <a:prstGeom prst="rect">
            <a:avLst/>
          </a:prstGeom>
          <a:noFill/>
        </p:spPr>
        <p:txBody>
          <a:bodyPr wrap="square" rtlCol="0">
            <a:spAutoFit/>
          </a:bodyPr>
          <a:lstStyle/>
          <a:p>
            <a:r>
              <a:rPr lang="en-TR" sz="2000" b="1" dirty="0"/>
              <a:t>Next -&gt; </a:t>
            </a:r>
          </a:p>
          <a:p>
            <a:r>
              <a:rPr lang="en-TR" sz="2000" dirty="0"/>
              <a:t>So many Transformers, which one to use?</a:t>
            </a:r>
          </a:p>
          <a:p>
            <a:r>
              <a:rPr lang="en-TR" sz="2000" dirty="0"/>
              <a:t>Small projects</a:t>
            </a:r>
            <a:endParaRPr lang="en-TR" dirty="0"/>
          </a:p>
        </p:txBody>
      </p:sp>
    </p:spTree>
    <p:extLst>
      <p:ext uri="{BB962C8B-B14F-4D97-AF65-F5344CB8AC3E}">
        <p14:creationId xmlns:p14="http://schemas.microsoft.com/office/powerpoint/2010/main" val="4009697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01FFA677-A1A9-FBB5-AF13-FA3A36B13EB2}"/>
              </a:ext>
            </a:extLst>
          </p:cNvPr>
          <p:cNvPicPr>
            <a:picLocks noChangeAspect="1"/>
          </p:cNvPicPr>
          <p:nvPr/>
        </p:nvPicPr>
        <p:blipFill>
          <a:blip r:embed="rId3"/>
          <a:stretch>
            <a:fillRect/>
          </a:stretch>
        </p:blipFill>
        <p:spPr>
          <a:xfrm>
            <a:off x="2209800" y="2539709"/>
            <a:ext cx="7772400" cy="1778581"/>
          </a:xfrm>
          <a:prstGeom prst="rect">
            <a:avLst/>
          </a:prstGeom>
        </p:spPr>
      </p:pic>
    </p:spTree>
    <p:extLst>
      <p:ext uri="{BB962C8B-B14F-4D97-AF65-F5344CB8AC3E}">
        <p14:creationId xmlns:p14="http://schemas.microsoft.com/office/powerpoint/2010/main" val="3067356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8142DDD0-3296-553B-0164-B10677AC309A}"/>
              </a:ext>
            </a:extLst>
          </p:cNvPr>
          <p:cNvPicPr>
            <a:picLocks noChangeAspect="1"/>
          </p:cNvPicPr>
          <p:nvPr/>
        </p:nvPicPr>
        <p:blipFill>
          <a:blip r:embed="rId3"/>
          <a:stretch>
            <a:fillRect/>
          </a:stretch>
        </p:blipFill>
        <p:spPr>
          <a:xfrm>
            <a:off x="2209800" y="2177130"/>
            <a:ext cx="7772400" cy="2503739"/>
          </a:xfrm>
          <a:prstGeom prst="rect">
            <a:avLst/>
          </a:prstGeom>
        </p:spPr>
      </p:pic>
    </p:spTree>
    <p:extLst>
      <p:ext uri="{BB962C8B-B14F-4D97-AF65-F5344CB8AC3E}">
        <p14:creationId xmlns:p14="http://schemas.microsoft.com/office/powerpoint/2010/main" val="58881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4" name="Picture 3">
            <a:extLst>
              <a:ext uri="{FF2B5EF4-FFF2-40B4-BE49-F238E27FC236}">
                <a16:creationId xmlns:a16="http://schemas.microsoft.com/office/drawing/2014/main" id="{E41F3254-6383-0612-92A9-CAE071695AFE}"/>
              </a:ext>
            </a:extLst>
          </p:cNvPr>
          <p:cNvPicPr>
            <a:picLocks noChangeAspect="1"/>
          </p:cNvPicPr>
          <p:nvPr/>
        </p:nvPicPr>
        <p:blipFill>
          <a:blip r:embed="rId3"/>
          <a:stretch>
            <a:fillRect/>
          </a:stretch>
        </p:blipFill>
        <p:spPr>
          <a:xfrm>
            <a:off x="2209800" y="2177130"/>
            <a:ext cx="7772400" cy="2503739"/>
          </a:xfrm>
          <a:prstGeom prst="rect">
            <a:avLst/>
          </a:prstGeom>
        </p:spPr>
      </p:pic>
    </p:spTree>
    <p:extLst>
      <p:ext uri="{BB962C8B-B14F-4D97-AF65-F5344CB8AC3E}">
        <p14:creationId xmlns:p14="http://schemas.microsoft.com/office/powerpoint/2010/main" val="3866351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DE29C7E3-7565-C91A-F40A-9F14EFF8DB72}"/>
              </a:ext>
            </a:extLst>
          </p:cNvPr>
          <p:cNvPicPr>
            <a:picLocks noChangeAspect="1"/>
          </p:cNvPicPr>
          <p:nvPr/>
        </p:nvPicPr>
        <p:blipFill>
          <a:blip r:embed="rId3"/>
          <a:stretch>
            <a:fillRect/>
          </a:stretch>
        </p:blipFill>
        <p:spPr>
          <a:xfrm>
            <a:off x="2209800" y="1946635"/>
            <a:ext cx="7772400" cy="2964729"/>
          </a:xfrm>
          <a:prstGeom prst="rect">
            <a:avLst/>
          </a:prstGeom>
        </p:spPr>
      </p:pic>
    </p:spTree>
    <p:extLst>
      <p:ext uri="{BB962C8B-B14F-4D97-AF65-F5344CB8AC3E}">
        <p14:creationId xmlns:p14="http://schemas.microsoft.com/office/powerpoint/2010/main" val="950142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15610</TotalTime>
  <Words>2545</Words>
  <Application>Microsoft Macintosh PowerPoint</Application>
  <PresentationFormat>Widescreen</PresentationFormat>
  <Paragraphs>337</Paragraphs>
  <Slides>58</Slides>
  <Notes>58</Notes>
  <HiddenSlides>1</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-apple-system</vt:lpstr>
      <vt:lpstr>Arial</vt:lpstr>
      <vt:lpstr>Calibri</vt:lpstr>
      <vt:lpstr>Calibri Light</vt:lpstr>
      <vt:lpstr>Inter</vt:lpstr>
      <vt:lpstr>Open Sans</vt:lpstr>
      <vt:lpstr>Roboto</vt:lpstr>
      <vt:lpstr>Söhne</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245</cp:revision>
  <dcterms:created xsi:type="dcterms:W3CDTF">2023-05-05T15:50:07Z</dcterms:created>
  <dcterms:modified xsi:type="dcterms:W3CDTF">2023-12-12T22:49:16Z</dcterms:modified>
</cp:coreProperties>
</file>